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tags/tag17.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8.xml" ContentType="application/vnd.openxmlformats-officedocument.presentationml.tags+xml"/>
  <Override PartName="/ppt/notesSlides/notesSlide26.xml" ContentType="application/vnd.openxmlformats-officedocument.presentationml.notesSlide+xml"/>
  <Override PartName="/ppt/tags/tag19.xml" ContentType="application/vnd.openxmlformats-officedocument.presentationml.tags+xml"/>
  <Override PartName="/ppt/notesSlides/notesSlide27.xml" ContentType="application/vnd.openxmlformats-officedocument.presentationml.notesSlide+xml"/>
  <Override PartName="/ppt/tags/tag20.xml" ContentType="application/vnd.openxmlformats-officedocument.presentationml.tags+xml"/>
  <Override PartName="/ppt/notesSlides/notesSlide28.xml" ContentType="application/vnd.openxmlformats-officedocument.presentationml.notesSlide+xml"/>
  <Override PartName="/ppt/tags/tag21.xml" ContentType="application/vnd.openxmlformats-officedocument.presentationml.tags+xml"/>
  <Override PartName="/ppt/notesSlides/notesSlide29.xml" ContentType="application/vnd.openxmlformats-officedocument.presentationml.notesSlide+xml"/>
  <Override PartName="/ppt/tags/tag22.xml" ContentType="application/vnd.openxmlformats-officedocument.presentationml.tags+xml"/>
  <Override PartName="/ppt/notesSlides/notesSlide30.xml" ContentType="application/vnd.openxmlformats-officedocument.presentationml.notesSlide+xml"/>
  <Override PartName="/ppt/tags/tag23.xml" ContentType="application/vnd.openxmlformats-officedocument.presentationml.tags+xml"/>
  <Override PartName="/ppt/notesSlides/notesSlide31.xml" ContentType="application/vnd.openxmlformats-officedocument.presentationml.notesSlide+xml"/>
  <Override PartName="/ppt/tags/tag24.xml" ContentType="application/vnd.openxmlformats-officedocument.presentationml.tags+xml"/>
  <Override PartName="/ppt/notesSlides/notesSlide32.xml" ContentType="application/vnd.openxmlformats-officedocument.presentationml.notesSlide+xml"/>
  <Override PartName="/ppt/tags/tag25.xml" ContentType="application/vnd.openxmlformats-officedocument.presentationml.tags+xml"/>
  <Override PartName="/ppt/notesSlides/notesSlide33.xml" ContentType="application/vnd.openxmlformats-officedocument.presentationml.notesSlide+xml"/>
  <Override PartName="/ppt/tags/tag26.xml" ContentType="application/vnd.openxmlformats-officedocument.presentationml.tags+xml"/>
  <Override PartName="/ppt/notesSlides/notesSlide34.xml" ContentType="application/vnd.openxmlformats-officedocument.presentationml.notesSlide+xml"/>
  <Override PartName="/ppt/tags/tag27.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8"/>
  </p:notesMasterIdLst>
  <p:handoutMasterIdLst>
    <p:handoutMasterId r:id="rId39"/>
  </p:handoutMasterIdLst>
  <p:sldIdLst>
    <p:sldId id="422" r:id="rId2"/>
    <p:sldId id="648" r:id="rId3"/>
    <p:sldId id="653" r:id="rId4"/>
    <p:sldId id="749" r:id="rId5"/>
    <p:sldId id="739" r:id="rId6"/>
    <p:sldId id="743" r:id="rId7"/>
    <p:sldId id="741" r:id="rId8"/>
    <p:sldId id="708" r:id="rId9"/>
    <p:sldId id="701" r:id="rId10"/>
    <p:sldId id="712" r:id="rId11"/>
    <p:sldId id="706" r:id="rId12"/>
    <p:sldId id="762" r:id="rId13"/>
    <p:sldId id="763" r:id="rId14"/>
    <p:sldId id="618" r:id="rId15"/>
    <p:sldId id="765" r:id="rId16"/>
    <p:sldId id="619" r:id="rId17"/>
    <p:sldId id="764" r:id="rId18"/>
    <p:sldId id="668" r:id="rId19"/>
    <p:sldId id="689" r:id="rId20"/>
    <p:sldId id="492" r:id="rId21"/>
    <p:sldId id="771" r:id="rId22"/>
    <p:sldId id="769" r:id="rId23"/>
    <p:sldId id="669" r:id="rId24"/>
    <p:sldId id="704" r:id="rId25"/>
    <p:sldId id="770" r:id="rId26"/>
    <p:sldId id="767" r:id="rId27"/>
    <p:sldId id="724" r:id="rId28"/>
    <p:sldId id="768" r:id="rId29"/>
    <p:sldId id="633" r:id="rId30"/>
    <p:sldId id="617" r:id="rId31"/>
    <p:sldId id="711" r:id="rId32"/>
    <p:sldId id="758" r:id="rId33"/>
    <p:sldId id="761" r:id="rId34"/>
    <p:sldId id="655" r:id="rId35"/>
    <p:sldId id="772" r:id="rId36"/>
    <p:sldId id="750"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F6ABD"/>
    <a:srgbClr val="5C5FBD"/>
    <a:srgbClr val="6561BD"/>
    <a:srgbClr val="7A66BD"/>
    <a:srgbClr val="FF5F67"/>
    <a:srgbClr val="FFFCF8"/>
    <a:srgbClr val="D77C93"/>
    <a:srgbClr val="D70072"/>
    <a:srgbClr val="C6AD06"/>
    <a:srgbClr val="D96A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82759" autoAdjust="0"/>
  </p:normalViewPr>
  <p:slideViewPr>
    <p:cSldViewPr snapToGrid="0" snapToObjects="1">
      <p:cViewPr>
        <p:scale>
          <a:sx n="80" d="100"/>
          <a:sy n="80" d="100"/>
        </p:scale>
        <p:origin x="-1480" y="-120"/>
      </p:cViewPr>
      <p:guideLst>
        <p:guide orient="horz" pos="2160"/>
        <p:guide pos="2880"/>
      </p:guideLst>
    </p:cSldViewPr>
  </p:slideViewPr>
  <p:outlineViewPr>
    <p:cViewPr>
      <p:scale>
        <a:sx n="33" d="100"/>
        <a:sy n="33" d="100"/>
      </p:scale>
      <p:origin x="0" y="4692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AE8F128-454A-114B-92A9-1C0719602E73}" type="datetimeFigureOut">
              <a:rPr lang="en-US" smtClean="0"/>
              <a:t>4/3/13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4865C4-0CFA-9E48-9849-760297064BC0}" type="slidenum">
              <a:rPr lang="en-US" smtClean="0"/>
              <a:t>‹#›</a:t>
            </a:fld>
            <a:endParaRPr lang="en-US" dirty="0"/>
          </a:p>
        </p:txBody>
      </p:sp>
    </p:spTree>
    <p:extLst>
      <p:ext uri="{BB962C8B-B14F-4D97-AF65-F5344CB8AC3E}">
        <p14:creationId xmlns:p14="http://schemas.microsoft.com/office/powerpoint/2010/main" val="27099995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976EC3-4053-4042-87E8-774DB7BE948A}" type="datetimeFigureOut">
              <a:rPr lang="en-US" smtClean="0"/>
              <a:t>4/3/13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D4A564-B5A9-1B48-9539-F4CC86F953AC}" type="slidenum">
              <a:rPr lang="en-US" smtClean="0"/>
              <a:t>‹#›</a:t>
            </a:fld>
            <a:endParaRPr lang="en-US" dirty="0"/>
          </a:p>
        </p:txBody>
      </p:sp>
    </p:spTree>
    <p:extLst>
      <p:ext uri="{BB962C8B-B14F-4D97-AF65-F5344CB8AC3E}">
        <p14:creationId xmlns:p14="http://schemas.microsoft.com/office/powerpoint/2010/main" val="18185213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Today,</a:t>
            </a:r>
            <a:r>
              <a:rPr lang="en-US" baseline="0" smtClean="0"/>
              <a:t> I’m going to show you how to build sophisticated SDN apps</a:t>
            </a:r>
          </a:p>
          <a:p>
            <a:r>
              <a:rPr lang="en-US" baseline="0" smtClean="0"/>
              <a:t>Out of independent modules </a:t>
            </a:r>
          </a:p>
          <a:p>
            <a:r>
              <a:rPr lang="en-US" baseline="0" smtClean="0"/>
              <a:t>written in a novel domain specific language embedded in Python</a:t>
            </a:r>
          </a:p>
          <a:p>
            <a:r>
              <a:rPr lang="en-US" baseline="0" smtClean="0"/>
              <a:t>Available for you to download at the URL behind me</a:t>
            </a:r>
            <a:endParaRPr lang="en-US" dirty="0"/>
          </a:p>
        </p:txBody>
      </p:sp>
      <p:sp>
        <p:nvSpPr>
          <p:cNvPr id="4" name="Slide Number Placeholder 3"/>
          <p:cNvSpPr>
            <a:spLocks noGrp="1"/>
          </p:cNvSpPr>
          <p:nvPr>
            <p:ph type="sldNum" sz="quarter" idx="10"/>
          </p:nvPr>
        </p:nvSpPr>
        <p:spPr/>
        <p:txBody>
          <a:bodyPr/>
          <a:lstStyle/>
          <a:p>
            <a:fld id="{75D4A564-B5A9-1B48-9539-F4CC86F953AC}" type="slidenum">
              <a:rPr lang="en-US" smtClean="0"/>
              <a:t>1</a:t>
            </a:fld>
            <a:endParaRPr lang="en-US" dirty="0"/>
          </a:p>
        </p:txBody>
      </p:sp>
    </p:spTree>
    <p:extLst>
      <p:ext uri="{BB962C8B-B14F-4D97-AF65-F5344CB8AC3E}">
        <p14:creationId xmlns:p14="http://schemas.microsoft.com/office/powerpoint/2010/main" val="2666897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Pyretic</a:t>
            </a:r>
            <a:r>
              <a:rPr lang="en-US" sz="1200" kern="1200" baseline="0" dirty="0" smtClean="0">
                <a:solidFill>
                  <a:schemeClr val="tx1"/>
                </a:solidFill>
                <a:latin typeface="+mn-lt"/>
                <a:ea typeface="+mn-ea"/>
                <a:cs typeface="+mn-cs"/>
              </a:rPr>
              <a:t> supports functional composition by abstracting the notion of policy and providing parallel and sequential compositional operators</a:t>
            </a:r>
          </a:p>
          <a:p>
            <a:r>
              <a:rPr lang="en-US" sz="1200" kern="1200" baseline="0" dirty="0" smtClean="0">
                <a:solidFill>
                  <a:schemeClr val="tx1"/>
                </a:solidFill>
                <a:latin typeface="+mn-lt"/>
                <a:ea typeface="+mn-ea"/>
                <a:cs typeface="+mn-cs"/>
              </a:rPr>
              <a:t>Further Pyretic supports topological decomposition by abstracting the notion of a network, enabling the programmer to build </a:t>
            </a:r>
            <a:r>
              <a:rPr lang="en-US" sz="1200" kern="1200" baseline="0" dirty="0" err="1" smtClean="0">
                <a:solidFill>
                  <a:schemeClr val="tx1"/>
                </a:solidFill>
                <a:latin typeface="+mn-lt"/>
                <a:ea typeface="+mn-ea"/>
                <a:cs typeface="+mn-cs"/>
              </a:rPr>
              <a:t>hierachies</a:t>
            </a:r>
            <a:r>
              <a:rPr lang="en-US" sz="1200" kern="1200" baseline="0" dirty="0" smtClean="0">
                <a:solidFill>
                  <a:schemeClr val="tx1"/>
                </a:solidFill>
                <a:latin typeface="+mn-lt"/>
                <a:ea typeface="+mn-ea"/>
                <a:cs typeface="+mn-cs"/>
              </a:rPr>
              <a:t> of abstract topologies</a:t>
            </a:r>
          </a:p>
          <a:p>
            <a:r>
              <a:rPr lang="en-US" sz="1200" kern="1200" baseline="0" dirty="0" smtClean="0">
                <a:solidFill>
                  <a:schemeClr val="tx1"/>
                </a:solidFill>
                <a:latin typeface="+mn-lt"/>
                <a:ea typeface="+mn-ea"/>
                <a:cs typeface="+mn-cs"/>
              </a:rPr>
              <a:t>Finally, Pyretic provides an extensible packet model that supports these policy and network abstractions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5D4A564-B5A9-1B48-9539-F4CC86F953AC}" type="slidenum">
              <a:rPr lang="en-US" smtClean="0"/>
              <a:t>10</a:t>
            </a:fld>
            <a:endParaRPr lang="en-US" dirty="0"/>
          </a:p>
        </p:txBody>
      </p:sp>
    </p:spTree>
    <p:extLst>
      <p:ext uri="{BB962C8B-B14F-4D97-AF65-F5344CB8AC3E}">
        <p14:creationId xmlns:p14="http://schemas.microsoft.com/office/powerpoint/2010/main" val="2470801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let’s start by looking at an example of functional decomposition.</a:t>
            </a:r>
          </a:p>
          <a:p>
            <a:r>
              <a:rPr lang="en-US" baseline="0" dirty="0" smtClean="0"/>
              <a:t>We consider a monitoring load balancer </a:t>
            </a:r>
          </a:p>
          <a:p>
            <a:r>
              <a:rPr lang="en-US" baseline="0" dirty="0" smtClean="0"/>
              <a:t>which splits traffic destined to IP address P between servers A and B</a:t>
            </a:r>
          </a:p>
          <a:p>
            <a:r>
              <a:rPr lang="en-US" baseline="0" dirty="0" smtClean="0"/>
              <a:t>And counts packets arriving from client X</a:t>
            </a:r>
          </a:p>
          <a:p>
            <a:r>
              <a:rPr lang="en-US" baseline="0" dirty="0" smtClean="0"/>
              <a:t>We can write this policy by breaking its logic into three simple </a:t>
            </a:r>
            <a:r>
              <a:rPr lang="en-US" baseline="0" dirty="0" err="1" smtClean="0"/>
              <a:t>independetly</a:t>
            </a:r>
            <a:r>
              <a:rPr lang="en-US" baseline="0" dirty="0" smtClean="0"/>
              <a:t> written pieces</a:t>
            </a:r>
          </a:p>
          <a:p>
            <a:r>
              <a:rPr lang="en-US" baseline="0" dirty="0" smtClean="0"/>
              <a:t>Combined with compositional operators</a:t>
            </a:r>
          </a:p>
        </p:txBody>
      </p:sp>
      <p:sp>
        <p:nvSpPr>
          <p:cNvPr id="4" name="Slide Number Placeholder 3"/>
          <p:cNvSpPr>
            <a:spLocks noGrp="1"/>
          </p:cNvSpPr>
          <p:nvPr>
            <p:ph type="sldNum" sz="quarter" idx="10"/>
          </p:nvPr>
        </p:nvSpPr>
        <p:spPr/>
        <p:txBody>
          <a:bodyPr/>
          <a:lstStyle/>
          <a:p>
            <a:fld id="{75D4A564-B5A9-1B48-9539-F4CC86F953AC}" type="slidenum">
              <a:rPr lang="en-US" smtClean="0"/>
              <a:t>11</a:t>
            </a:fld>
            <a:endParaRPr lang="en-US" dirty="0"/>
          </a:p>
        </p:txBody>
      </p:sp>
    </p:spTree>
    <p:extLst>
      <p:ext uri="{BB962C8B-B14F-4D97-AF65-F5344CB8AC3E}">
        <p14:creationId xmlns:p14="http://schemas.microsoft.com/office/powerpoint/2010/main" val="1945415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let’s see an example of Pyretic applied to topological decomposition.</a:t>
            </a:r>
          </a:p>
          <a:p>
            <a:r>
              <a:rPr lang="en-US" baseline="0" dirty="0" smtClean="0"/>
              <a:t>We’ve got a legacy network comprising an Ethernet island, IP core, and gateway connecting them. </a:t>
            </a:r>
          </a:p>
          <a:p>
            <a:r>
              <a:rPr lang="en-US" baseline="0" dirty="0" smtClean="0"/>
              <a:t>We want to transition our network to SDN, so we choose to replace the most complicated box – </a:t>
            </a:r>
            <a:r>
              <a:rPr lang="en-US" baseline="0" dirty="0"/>
              <a:t>t</a:t>
            </a:r>
            <a:r>
              <a:rPr lang="en-US" baseline="0" dirty="0" smtClean="0"/>
              <a:t>he gateway.</a:t>
            </a:r>
          </a:p>
          <a:p>
            <a:r>
              <a:rPr lang="en-US" baseline="0" dirty="0" smtClean="0"/>
              <a:t>However the monolithic logic, is a bit dense – even using bullet points</a:t>
            </a:r>
          </a:p>
          <a:p>
            <a:r>
              <a:rPr lang="en-US" baseline="0" dirty="0" smtClean="0"/>
              <a:t>In some situations our gateway will be acting like an </a:t>
            </a:r>
            <a:r>
              <a:rPr lang="en-US" baseline="0" dirty="0" err="1" smtClean="0"/>
              <a:t>endhost</a:t>
            </a:r>
            <a:r>
              <a:rPr lang="en-US" baseline="0" dirty="0" smtClean="0"/>
              <a:t> responding to ARP requests, </a:t>
            </a:r>
          </a:p>
          <a:p>
            <a:r>
              <a:rPr lang="en-US" baseline="0" dirty="0" smtClean="0"/>
              <a:t>in others like a vanilla Ethernet MAC-learning switch, in others a legacy-compatible IP router, </a:t>
            </a:r>
          </a:p>
          <a:p>
            <a:r>
              <a:rPr lang="en-US" baseline="0" dirty="0" smtClean="0"/>
              <a:t>and yet in others a hybrid of MAC-rewriting forwarder and either MAC-learner of IP router.</a:t>
            </a:r>
          </a:p>
          <a:p>
            <a:r>
              <a:rPr lang="en-US" baseline="0" dirty="0" smtClean="0"/>
              <a:t>But by using </a:t>
            </a:r>
            <a:r>
              <a:rPr lang="en-US" baseline="0" dirty="0" err="1" smtClean="0"/>
              <a:t>Pyretic’s</a:t>
            </a:r>
            <a:r>
              <a:rPr lang="en-US" baseline="0" dirty="0" smtClean="0"/>
              <a:t> topology abstraction facility to present one switch as three,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can again easily break this functionality up into three simple </a:t>
            </a:r>
            <a:r>
              <a:rPr lang="en-US" baseline="0" dirty="0" err="1" smtClean="0"/>
              <a:t>independetly</a:t>
            </a:r>
            <a:r>
              <a:rPr lang="en-US" baseline="0" dirty="0" smtClean="0"/>
              <a:t> written pieces</a:t>
            </a:r>
          </a:p>
          <a:p>
            <a:endParaRPr lang="en-US" baseline="0" dirty="0" smtClean="0"/>
          </a:p>
          <a:p>
            <a:r>
              <a:rPr lang="en-US" baseline="0" dirty="0" smtClean="0"/>
              <a:t>one switch attached to the Ethernet that does MAC-learning, one switch attached to the IP-core that does IP routing and one switch in the middle that handles ARP requests and MAC rewriting.  Again far simpler, more flexible, reusable, etc. </a:t>
            </a:r>
          </a:p>
          <a:p>
            <a:endParaRPr lang="en-US" baseline="0" dirty="0" smtClean="0"/>
          </a:p>
          <a:p>
            <a:r>
              <a:rPr lang="en-US" baseline="0" dirty="0" smtClean="0"/>
              <a:t>We’d like to code all of our SDN apps using these kind of techniques.</a:t>
            </a:r>
          </a:p>
        </p:txBody>
      </p:sp>
      <p:sp>
        <p:nvSpPr>
          <p:cNvPr id="4" name="Slide Number Placeholder 3"/>
          <p:cNvSpPr>
            <a:spLocks noGrp="1"/>
          </p:cNvSpPr>
          <p:nvPr>
            <p:ph type="sldNum" sz="quarter" idx="10"/>
          </p:nvPr>
        </p:nvSpPr>
        <p:spPr/>
        <p:txBody>
          <a:bodyPr/>
          <a:lstStyle/>
          <a:p>
            <a:fld id="{75D4A564-B5A9-1B48-9539-F4CC86F953AC}" type="slidenum">
              <a:rPr lang="en-US" smtClean="0"/>
              <a:t>12</a:t>
            </a:fld>
            <a:endParaRPr lang="en-US" dirty="0"/>
          </a:p>
        </p:txBody>
      </p:sp>
    </p:spTree>
    <p:extLst>
      <p:ext uri="{BB962C8B-B14F-4D97-AF65-F5344CB8AC3E}">
        <p14:creationId xmlns:p14="http://schemas.microsoft.com/office/powerpoint/2010/main" val="3636826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rest of the talk, I’m going to tell</a:t>
            </a:r>
            <a:r>
              <a:rPr lang="en-US" baseline="0" dirty="0" smtClean="0"/>
              <a:t> you more about </a:t>
            </a:r>
            <a:r>
              <a:rPr lang="en-US" baseline="0" dirty="0" err="1" smtClean="0"/>
              <a:t>Pyretic’s</a:t>
            </a:r>
            <a:r>
              <a:rPr lang="en-US" baseline="0" dirty="0" smtClean="0"/>
              <a:t> design and how it supports these abstractions.</a:t>
            </a:r>
          </a:p>
          <a:p>
            <a:r>
              <a:rPr lang="en-US" baseline="0" dirty="0" smtClean="0"/>
              <a:t>I’ll do so by building a sequence of completely concrete examples, one on top of another.</a:t>
            </a:r>
          </a:p>
          <a:p>
            <a:r>
              <a:rPr lang="en-US" baseline="0" dirty="0" smtClean="0"/>
              <a:t>We will start by developing the conceptual pieces (along with a bit of syntax) needed to produce an absolutely precise encoding of our monitoring load balancer</a:t>
            </a:r>
          </a:p>
          <a:p>
            <a:r>
              <a:rPr lang="en-US" baseline="0" dirty="0" smtClean="0"/>
              <a:t>I’ll introduce the concept of encoding policies as function which enables us to easily define precisely what our compositional operators do, then I’ll show you how we can query network state using these tools and something called a bucket.</a:t>
            </a:r>
          </a:p>
          <a:p>
            <a:r>
              <a:rPr lang="en-US" baseline="0" dirty="0" smtClean="0"/>
              <a:t>Then, I’ll introduce the concept of dynamic policies and show you how to code the MAC-Learning Module using those tools and basic Python features.</a:t>
            </a:r>
          </a:p>
          <a:p>
            <a:r>
              <a:rPr lang="en-US" baseline="0" dirty="0" smtClean="0"/>
              <a:t>Finally, I’ll introduce you to our extensible packet model and we will implement a simple example of topology abstraction using just the features I’ve already introduced</a:t>
            </a:r>
          </a:p>
          <a:p>
            <a:r>
              <a:rPr lang="en-US" baseline="0" dirty="0" smtClean="0"/>
              <a:t> </a:t>
            </a:r>
          </a:p>
        </p:txBody>
      </p:sp>
      <p:sp>
        <p:nvSpPr>
          <p:cNvPr id="4" name="Slide Number Placeholder 3"/>
          <p:cNvSpPr>
            <a:spLocks noGrp="1"/>
          </p:cNvSpPr>
          <p:nvPr>
            <p:ph type="sldNum" sz="quarter" idx="10"/>
          </p:nvPr>
        </p:nvSpPr>
        <p:spPr/>
        <p:txBody>
          <a:bodyPr/>
          <a:lstStyle/>
          <a:p>
            <a:fld id="{75D4A564-B5A9-1B48-9539-F4CC86F953AC}" type="slidenum">
              <a:rPr lang="en-US" smtClean="0"/>
              <a:t>13</a:t>
            </a:fld>
            <a:endParaRPr lang="en-US" dirty="0"/>
          </a:p>
        </p:txBody>
      </p:sp>
    </p:spTree>
    <p:extLst>
      <p:ext uri="{BB962C8B-B14F-4D97-AF65-F5344CB8AC3E}">
        <p14:creationId xmlns:p14="http://schemas.microsoft.com/office/powerpoint/2010/main" val="1458296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by looking</a:t>
            </a:r>
            <a:r>
              <a:rPr lang="en-US" baseline="0" dirty="0" smtClean="0"/>
              <a:t> at how write a policy to drop packets in Pyretic</a:t>
            </a:r>
          </a:p>
          <a:p>
            <a:r>
              <a:rPr lang="en-US" baseline="0" dirty="0" smtClean="0"/>
              <a:t>This does the same thing as the </a:t>
            </a:r>
            <a:r>
              <a:rPr lang="en-US" baseline="0" dirty="0" err="1" smtClean="0"/>
              <a:t>openflow</a:t>
            </a:r>
            <a:r>
              <a:rPr lang="en-US" baseline="0" dirty="0" smtClean="0"/>
              <a:t> drop action</a:t>
            </a:r>
          </a:p>
          <a:p>
            <a:r>
              <a:rPr lang="en-US" baseline="0" dirty="0" smtClean="0"/>
              <a:t>We write it (give its syntax) simply as drop</a:t>
            </a:r>
          </a:p>
          <a:p>
            <a:r>
              <a:rPr lang="en-US" baseline="0" dirty="0" smtClean="0"/>
              <a:t>And we specify its precise meaning (give its semantics) by expressing what happens when we evaluate it on a packet p</a:t>
            </a:r>
          </a:p>
          <a:p>
            <a:r>
              <a:rPr lang="en-US" baseline="0" dirty="0" smtClean="0"/>
              <a:t>Specifically evaluating drop on p produces a set of zero packets</a:t>
            </a:r>
            <a:endParaRPr lang="en-US" dirty="0"/>
          </a:p>
        </p:txBody>
      </p:sp>
      <p:sp>
        <p:nvSpPr>
          <p:cNvPr id="4" name="Slide Number Placeholder 3"/>
          <p:cNvSpPr>
            <a:spLocks noGrp="1"/>
          </p:cNvSpPr>
          <p:nvPr>
            <p:ph type="sldNum" sz="quarter" idx="10"/>
          </p:nvPr>
        </p:nvSpPr>
        <p:spPr/>
        <p:txBody>
          <a:bodyPr/>
          <a:lstStyle/>
          <a:p>
            <a:fld id="{75D4A564-B5A9-1B48-9539-F4CC86F953AC}" type="slidenum">
              <a:rPr lang="en-US" smtClean="0"/>
              <a:t>14</a:t>
            </a:fld>
            <a:endParaRPr lang="en-US" dirty="0"/>
          </a:p>
        </p:txBody>
      </p:sp>
    </p:spTree>
    <p:extLst>
      <p:ext uri="{BB962C8B-B14F-4D97-AF65-F5344CB8AC3E}">
        <p14:creationId xmlns:p14="http://schemas.microsoft.com/office/powerpoint/2010/main" val="3978131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let’s consider writing a policy to forward packets out a specified port a</a:t>
            </a:r>
          </a:p>
          <a:p>
            <a:r>
              <a:rPr lang="en-US" baseline="0" dirty="0" smtClean="0"/>
              <a:t>We write it (give its syntax) as </a:t>
            </a:r>
            <a:r>
              <a:rPr lang="en-US" baseline="0" dirty="0" err="1" smtClean="0"/>
              <a:t>fwd</a:t>
            </a:r>
            <a:r>
              <a:rPr lang="en-US" baseline="0" dirty="0" smtClean="0"/>
              <a:t>(a) </a:t>
            </a:r>
          </a:p>
          <a:p>
            <a:r>
              <a:rPr lang="en-US" baseline="0" dirty="0" smtClean="0"/>
              <a:t>And we specify its precise meaning of </a:t>
            </a:r>
            <a:r>
              <a:rPr lang="en-US" baseline="0" dirty="0" err="1" smtClean="0"/>
              <a:t>fwd</a:t>
            </a:r>
            <a:r>
              <a:rPr lang="en-US" baseline="0" dirty="0" smtClean="0"/>
              <a:t>(a) is to transform an incoming packet </a:t>
            </a:r>
          </a:p>
          <a:p>
            <a:r>
              <a:rPr lang="en-US" baseline="0" dirty="0" smtClean="0"/>
              <a:t>into a set containing an identical packet whose </a:t>
            </a:r>
            <a:r>
              <a:rPr lang="en-US" baseline="0" dirty="0" err="1" smtClean="0"/>
              <a:t>outport</a:t>
            </a:r>
            <a:r>
              <a:rPr lang="en-US" baseline="0" dirty="0" smtClean="0"/>
              <a:t> field has been assigned the value a</a:t>
            </a:r>
          </a:p>
          <a:p>
            <a:r>
              <a:rPr lang="en-US" baseline="0" dirty="0" smtClean="0"/>
              <a:t>In pyretic, all packets are located, that is they contain virtual fields specifying their current switch, </a:t>
            </a:r>
            <a:r>
              <a:rPr lang="en-US" baseline="0" dirty="0" err="1" smtClean="0"/>
              <a:t>inport</a:t>
            </a:r>
            <a:r>
              <a:rPr lang="en-US" baseline="0" dirty="0" smtClean="0"/>
              <a:t>, and </a:t>
            </a:r>
            <a:r>
              <a:rPr lang="en-US" baseline="0" dirty="0" err="1" smtClean="0"/>
              <a:t>outport</a:t>
            </a:r>
            <a:r>
              <a:rPr lang="en-US" baseline="0" dirty="0" smtClean="0"/>
              <a:t> (should one have been assigned)</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5D4A564-B5A9-1B48-9539-F4CC86F953AC}" type="slidenum">
              <a:rPr lang="en-US" smtClean="0"/>
              <a:t>15</a:t>
            </a:fld>
            <a:endParaRPr lang="en-US" dirty="0"/>
          </a:p>
        </p:txBody>
      </p:sp>
    </p:spTree>
    <p:extLst>
      <p:ext uri="{BB962C8B-B14F-4D97-AF65-F5344CB8AC3E}">
        <p14:creationId xmlns:p14="http://schemas.microsoft.com/office/powerpoint/2010/main" val="3978131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Pyretic</a:t>
            </a:r>
            <a:r>
              <a:rPr lang="en-US" baseline="0" dirty="0" smtClean="0"/>
              <a:t> provides one primitive policy for each </a:t>
            </a:r>
            <a:r>
              <a:rPr lang="en-US" baseline="0" dirty="0" err="1" smtClean="0"/>
              <a:t>OpenFlow</a:t>
            </a:r>
            <a:r>
              <a:rPr lang="en-US" baseline="0" dirty="0" smtClean="0"/>
              <a:t> action</a:t>
            </a:r>
          </a:p>
          <a:p>
            <a:r>
              <a:rPr lang="en-US" baseline="0" dirty="0" smtClean="0"/>
              <a:t>As we’ve seen drop produces an empty set of packets and </a:t>
            </a:r>
            <a:r>
              <a:rPr lang="en-US" baseline="0" dirty="0" err="1" smtClean="0"/>
              <a:t>fwd</a:t>
            </a:r>
            <a:r>
              <a:rPr lang="en-US" baseline="0" dirty="0" smtClean="0"/>
              <a:t> produces a singleton set.</a:t>
            </a:r>
          </a:p>
          <a:p>
            <a:r>
              <a:rPr lang="en-US" baseline="0" dirty="0" smtClean="0"/>
              <a:t>Mod produces a singleton set as well</a:t>
            </a:r>
          </a:p>
          <a:p>
            <a:r>
              <a:rPr lang="en-US" baseline="0" dirty="0" smtClean="0"/>
              <a:t>And flood may produce 0, 1, or more packets, depending on the network spanning tree used and packet </a:t>
            </a:r>
            <a:r>
              <a:rPr lang="en-US" baseline="0" dirty="0" err="1" smtClean="0"/>
              <a:t>inport</a:t>
            </a:r>
            <a:endParaRPr lang="en-US" dirty="0"/>
          </a:p>
        </p:txBody>
      </p:sp>
      <p:sp>
        <p:nvSpPr>
          <p:cNvPr id="4" name="Slide Number Placeholder 3"/>
          <p:cNvSpPr>
            <a:spLocks noGrp="1"/>
          </p:cNvSpPr>
          <p:nvPr>
            <p:ph type="sldNum" sz="quarter" idx="10"/>
          </p:nvPr>
        </p:nvSpPr>
        <p:spPr/>
        <p:txBody>
          <a:bodyPr/>
          <a:lstStyle/>
          <a:p>
            <a:fld id="{75D4A564-B5A9-1B48-9539-F4CC86F953AC}" type="slidenum">
              <a:rPr lang="en-US" smtClean="0"/>
              <a:t>16</a:t>
            </a:fld>
            <a:endParaRPr lang="en-US" dirty="0"/>
          </a:p>
        </p:txBody>
      </p:sp>
    </p:spTree>
    <p:extLst>
      <p:ext uri="{BB962C8B-B14F-4D97-AF65-F5344CB8AC3E}">
        <p14:creationId xmlns:p14="http://schemas.microsoft.com/office/powerpoint/2010/main" val="2585613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Generally, all Pyretic</a:t>
            </a:r>
            <a:r>
              <a:rPr lang="en-US" baseline="0" dirty="0" smtClean="0"/>
              <a:t> policies are just functions mapping a packet to a set of packets</a:t>
            </a:r>
          </a:p>
          <a:p>
            <a:r>
              <a:rPr lang="en-US" baseline="0" dirty="0" smtClean="0"/>
              <a:t>This enables the programmer to focus on the meaning of the policies she writes </a:t>
            </a:r>
          </a:p>
          <a:p>
            <a:r>
              <a:rPr lang="en-US" baseline="0" dirty="0" smtClean="0"/>
              <a:t>as opposed to the mechanics of implementing that policy – which low-level rules at what priorities, installed in what order</a:t>
            </a:r>
            <a:endParaRPr lang="en-US" dirty="0"/>
          </a:p>
        </p:txBody>
      </p:sp>
      <p:sp>
        <p:nvSpPr>
          <p:cNvPr id="4" name="Slide Number Placeholder 3"/>
          <p:cNvSpPr>
            <a:spLocks noGrp="1"/>
          </p:cNvSpPr>
          <p:nvPr>
            <p:ph type="sldNum" sz="quarter" idx="10"/>
          </p:nvPr>
        </p:nvSpPr>
        <p:spPr/>
        <p:txBody>
          <a:bodyPr/>
          <a:lstStyle/>
          <a:p>
            <a:fld id="{75D4A564-B5A9-1B48-9539-F4CC86F953AC}" type="slidenum">
              <a:rPr lang="en-US" smtClean="0"/>
              <a:t>17</a:t>
            </a:fld>
            <a:endParaRPr lang="en-US" dirty="0"/>
          </a:p>
        </p:txBody>
      </p:sp>
    </p:spTree>
    <p:extLst>
      <p:ext uri="{BB962C8B-B14F-4D97-AF65-F5344CB8AC3E}">
        <p14:creationId xmlns:p14="http://schemas.microsoft.com/office/powerpoint/2010/main" val="3978131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I’ve mentioned Pyretic</a:t>
            </a:r>
            <a:r>
              <a:rPr lang="en-US" baseline="0" dirty="0" smtClean="0"/>
              <a:t> provides two composition operators</a:t>
            </a:r>
          </a:p>
          <a:p>
            <a:r>
              <a:rPr lang="en-US" baseline="0" dirty="0" smtClean="0"/>
              <a:t>Parallel composition in which multiple policies run simultaneously</a:t>
            </a:r>
          </a:p>
          <a:p>
            <a:r>
              <a:rPr lang="en-US" baseline="0" dirty="0" smtClean="0"/>
              <a:t>And sequential composition in which one policy runs on the output of the previous</a:t>
            </a:r>
            <a:endParaRPr lang="en-US" dirty="0" smtClean="0"/>
          </a:p>
          <a:p>
            <a:r>
              <a:rPr lang="en-US" dirty="0" smtClean="0"/>
              <a:t>Encoding policies as functions makes it easy to specify precisely the behavior of each operator</a:t>
            </a:r>
          </a:p>
          <a:p>
            <a:r>
              <a:rPr lang="en-US" dirty="0" smtClean="0"/>
              <a:t>Which lets us write</a:t>
            </a:r>
            <a:r>
              <a:rPr lang="en-US" baseline="0" dirty="0" smtClean="0"/>
              <a:t> the routing component of our load balancer – the same as the one we saw in the intro</a:t>
            </a:r>
          </a:p>
          <a:p>
            <a:r>
              <a:rPr lang="en-US" baseline="0" dirty="0" smtClean="0"/>
              <a:t>But by using parallel composition and logical predicates, we no longer need to worry about expressing behavior indirectly through priority orderings!</a:t>
            </a:r>
            <a:r>
              <a:rPr lang="en-US" dirty="0" smtClean="0"/>
              <a:t> </a:t>
            </a:r>
            <a:endParaRPr lang="en-US" dirty="0"/>
          </a:p>
        </p:txBody>
      </p:sp>
      <p:sp>
        <p:nvSpPr>
          <p:cNvPr id="4" name="Slide Number Placeholder 3"/>
          <p:cNvSpPr>
            <a:spLocks noGrp="1"/>
          </p:cNvSpPr>
          <p:nvPr>
            <p:ph type="sldNum" sz="quarter" idx="10"/>
          </p:nvPr>
        </p:nvSpPr>
        <p:spPr/>
        <p:txBody>
          <a:bodyPr/>
          <a:lstStyle/>
          <a:p>
            <a:fld id="{75D4A564-B5A9-1B48-9539-F4CC86F953AC}" type="slidenum">
              <a:rPr lang="en-US" smtClean="0"/>
              <a:t>18</a:t>
            </a:fld>
            <a:endParaRPr lang="en-US" dirty="0"/>
          </a:p>
        </p:txBody>
      </p:sp>
    </p:spTree>
    <p:extLst>
      <p:ext uri="{BB962C8B-B14F-4D97-AF65-F5344CB8AC3E}">
        <p14:creationId xmlns:p14="http://schemas.microsoft.com/office/powerpoint/2010/main" val="1502109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only thing we need to explain </a:t>
            </a:r>
            <a:r>
              <a:rPr lang="en-US" baseline="0" dirty="0" smtClean="0"/>
              <a:t>before we can write our monitoring load balancer is how to write a monitor.</a:t>
            </a:r>
          </a:p>
          <a:p>
            <a:r>
              <a:rPr lang="en-US" baseline="0" dirty="0" smtClean="0"/>
              <a:t>And we designed Pyretic so there is only one additional concept we need – that of a bucket</a:t>
            </a:r>
          </a:p>
          <a:p>
            <a:r>
              <a:rPr lang="en-US" baseline="0" dirty="0" smtClean="0"/>
              <a:t>READ FIRST TEXT</a:t>
            </a:r>
          </a:p>
          <a:p>
            <a:r>
              <a:rPr lang="en-US" baseline="0" dirty="0" smtClean="0"/>
              <a:t>So to write our monitor we simply declare our bucket, in this case one that counts incoming packets and </a:t>
            </a:r>
            <a:r>
              <a:rPr lang="en-US" baseline="0" dirty="0" err="1" smtClean="0"/>
              <a:t>callsback</a:t>
            </a:r>
            <a:r>
              <a:rPr lang="en-US" baseline="0" dirty="0" smtClean="0"/>
              <a:t> every 1 second</a:t>
            </a:r>
          </a:p>
          <a:p>
            <a:r>
              <a:rPr lang="en-US" baseline="0" dirty="0" smtClean="0"/>
              <a:t>Register routines to be used in callback – here just print</a:t>
            </a:r>
          </a:p>
          <a:p>
            <a:r>
              <a:rPr lang="en-US" baseline="0" dirty="0" smtClean="0"/>
              <a:t>And forward packets of interest to that bucket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5D4A564-B5A9-1B48-9539-F4CC86F953AC}" type="slidenum">
              <a:rPr lang="en-US" smtClean="0"/>
              <a:t>19</a:t>
            </a:fld>
            <a:endParaRPr lang="en-US" dirty="0"/>
          </a:p>
        </p:txBody>
      </p:sp>
    </p:spTree>
    <p:extLst>
      <p:ext uri="{BB962C8B-B14F-4D97-AF65-F5344CB8AC3E}">
        <p14:creationId xmlns:p14="http://schemas.microsoft.com/office/powerpoint/2010/main" val="495027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start w/ a brief</a:t>
            </a:r>
            <a:r>
              <a:rPr lang="en-US" baseline="0" dirty="0" smtClean="0"/>
              <a:t> review of </a:t>
            </a:r>
            <a:r>
              <a:rPr lang="en-US" dirty="0" smtClean="0"/>
              <a:t>Software</a:t>
            </a:r>
            <a:r>
              <a:rPr lang="en-US" baseline="0" dirty="0" smtClean="0"/>
              <a:t> defined networking or </a:t>
            </a:r>
            <a:r>
              <a:rPr lang="en-US" dirty="0" smtClean="0"/>
              <a:t>SDN</a:t>
            </a:r>
            <a:r>
              <a:rPr lang="en-US" baseline="0" dirty="0" smtClean="0"/>
              <a:t> </a:t>
            </a:r>
          </a:p>
          <a:p>
            <a:r>
              <a:rPr lang="en-US" baseline="0" dirty="0" smtClean="0"/>
              <a:t>SDN attempts to enable innovation inside the network</a:t>
            </a:r>
          </a:p>
          <a:p>
            <a:r>
              <a:rPr lang="en-US" baseline="0" dirty="0" smtClean="0"/>
              <a:t>by making a clean split between </a:t>
            </a:r>
          </a:p>
          <a:p>
            <a:r>
              <a:rPr lang="en-US" baseline="0" dirty="0" smtClean="0"/>
              <a:t>the control plane which determines how packets should be handled (or the POLICY) </a:t>
            </a:r>
          </a:p>
          <a:p>
            <a:r>
              <a:rPr lang="en-US" baseline="0" dirty="0" smtClean="0"/>
              <a:t>and the data plane which handles those packets accordingly at line-speed.  </a:t>
            </a:r>
          </a:p>
          <a:p>
            <a:r>
              <a:rPr lang="en-US" baseline="0" dirty="0" smtClean="0"/>
              <a:t>SDN does this by providing an open standard API the control plane can use to configure the data plane</a:t>
            </a:r>
            <a:endParaRPr lang="en-US" dirty="0"/>
          </a:p>
        </p:txBody>
      </p:sp>
      <p:sp>
        <p:nvSpPr>
          <p:cNvPr id="4" name="Slide Number Placeholder 3"/>
          <p:cNvSpPr>
            <a:spLocks noGrp="1"/>
          </p:cNvSpPr>
          <p:nvPr>
            <p:ph type="sldNum" sz="quarter" idx="10"/>
          </p:nvPr>
        </p:nvSpPr>
        <p:spPr/>
        <p:txBody>
          <a:bodyPr/>
          <a:lstStyle/>
          <a:p>
            <a:fld id="{75D4A564-B5A9-1B48-9539-F4CC86F953AC}" type="slidenum">
              <a:rPr lang="en-US" smtClean="0"/>
              <a:t>2</a:t>
            </a:fld>
            <a:endParaRPr lang="en-US" dirty="0"/>
          </a:p>
        </p:txBody>
      </p:sp>
    </p:spTree>
    <p:extLst>
      <p:ext uri="{BB962C8B-B14F-4D97-AF65-F5344CB8AC3E}">
        <p14:creationId xmlns:p14="http://schemas.microsoft.com/office/powerpoint/2010/main" val="2555885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a:t>
            </a:r>
            <a:r>
              <a:rPr lang="en-US" baseline="0" dirty="0" smtClean="0"/>
              <a:t> let’s us finish our first example, the monitoring load balancer.</a:t>
            </a:r>
          </a:p>
          <a:p>
            <a:r>
              <a:rPr lang="en-US" baseline="0" dirty="0" smtClean="0"/>
              <a:t>We’ve already written the route and monitor modules</a:t>
            </a:r>
          </a:p>
          <a:p>
            <a:r>
              <a:rPr lang="en-US" baseline="0" dirty="0" smtClean="0"/>
              <a:t>The balance module is similar to the </a:t>
            </a:r>
            <a:r>
              <a:rPr lang="en-US" baseline="0" dirty="0" err="1" smtClean="0"/>
              <a:t>OpenFlow</a:t>
            </a:r>
            <a:r>
              <a:rPr lang="en-US" baseline="0" dirty="0" smtClean="0"/>
              <a:t> version we saw previously, but with a third case for packets not destined to P</a:t>
            </a:r>
          </a:p>
          <a:p>
            <a:r>
              <a:rPr lang="en-US" baseline="0" dirty="0" smtClean="0"/>
              <a:t>To these we apply the identity policy, so such packets are passed through to the next module unchanged.</a:t>
            </a:r>
          </a:p>
          <a:p>
            <a:endParaRPr lang="en-US" baseline="0" dirty="0" smtClean="0"/>
          </a:p>
          <a:p>
            <a:r>
              <a:rPr lang="en-US" baseline="0" dirty="0" smtClean="0"/>
              <a:t>With these three modules, completing the monitoring load balancer takes one quick line</a:t>
            </a:r>
          </a:p>
          <a:p>
            <a:r>
              <a:rPr lang="en-US" baseline="0" dirty="0" smtClean="0"/>
              <a:t>Balance then forward, and do monitoring in parallel </a:t>
            </a:r>
          </a:p>
          <a:p>
            <a:r>
              <a:rPr lang="en-US" baseline="0" dirty="0" smtClean="0"/>
              <a:t>This is significantly more elegant, modifiable, and reusable than writing the corresponding app in any controller platform.</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5D4A564-B5A9-1B48-9539-F4CC86F953AC}" type="slidenum">
              <a:rPr lang="en-US" smtClean="0"/>
              <a:t>20</a:t>
            </a:fld>
            <a:endParaRPr lang="en-US" dirty="0"/>
          </a:p>
        </p:txBody>
      </p:sp>
    </p:spTree>
    <p:extLst>
      <p:ext uri="{BB962C8B-B14F-4D97-AF65-F5344CB8AC3E}">
        <p14:creationId xmlns:p14="http://schemas.microsoft.com/office/powerpoint/2010/main" val="987239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the</a:t>
            </a:r>
            <a:r>
              <a:rPr lang="en-US" baseline="0" dirty="0" smtClean="0"/>
              <a:t> way you’d write it currently</a:t>
            </a:r>
            <a:endParaRPr lang="en-US" dirty="0"/>
          </a:p>
        </p:txBody>
      </p:sp>
      <p:sp>
        <p:nvSpPr>
          <p:cNvPr id="4" name="Slide Number Placeholder 3"/>
          <p:cNvSpPr>
            <a:spLocks noGrp="1"/>
          </p:cNvSpPr>
          <p:nvPr>
            <p:ph type="sldNum" sz="quarter" idx="10"/>
          </p:nvPr>
        </p:nvSpPr>
        <p:spPr/>
        <p:txBody>
          <a:bodyPr/>
          <a:lstStyle/>
          <a:p>
            <a:fld id="{75D4A564-B5A9-1B48-9539-F4CC86F953AC}" type="slidenum">
              <a:rPr lang="en-US" smtClean="0"/>
              <a:t>21</a:t>
            </a:fld>
            <a:endParaRPr lang="en-US" dirty="0"/>
          </a:p>
        </p:txBody>
      </p:sp>
    </p:spTree>
    <p:extLst>
      <p:ext uri="{BB962C8B-B14F-4D97-AF65-F5344CB8AC3E}">
        <p14:creationId xmlns:p14="http://schemas.microsoft.com/office/powerpoint/2010/main" val="510509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Next stop is a MAC-Learning module</a:t>
            </a:r>
          </a:p>
        </p:txBody>
      </p:sp>
      <p:sp>
        <p:nvSpPr>
          <p:cNvPr id="4" name="Slide Number Placeholder 3"/>
          <p:cNvSpPr>
            <a:spLocks noGrp="1"/>
          </p:cNvSpPr>
          <p:nvPr>
            <p:ph type="sldNum" sz="quarter" idx="10"/>
          </p:nvPr>
        </p:nvSpPr>
        <p:spPr/>
        <p:txBody>
          <a:bodyPr/>
          <a:lstStyle/>
          <a:p>
            <a:fld id="{75D4A564-B5A9-1B48-9539-F4CC86F953AC}" type="slidenum">
              <a:rPr lang="en-US" smtClean="0"/>
              <a:t>22</a:t>
            </a:fld>
            <a:endParaRPr lang="en-US" dirty="0"/>
          </a:p>
        </p:txBody>
      </p:sp>
    </p:spTree>
    <p:extLst>
      <p:ext uri="{BB962C8B-B14F-4D97-AF65-F5344CB8AC3E}">
        <p14:creationId xmlns:p14="http://schemas.microsoft.com/office/powerpoint/2010/main" val="1458296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I’m going to show you how to write a policy whose behavior changes over time.</a:t>
            </a:r>
          </a:p>
          <a:p>
            <a:r>
              <a:rPr lang="en-US" baseline="0" dirty="0" smtClean="0"/>
              <a:t>It turns out this is simply if we think about such a policy as itself being a time-series of policies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And we</a:t>
            </a:r>
            <a:r>
              <a:rPr lang="en-US" baseline="0" dirty="0" smtClean="0"/>
              <a:t> can easily encode such a time series as a regular python object!</a:t>
            </a:r>
            <a:endParaRPr lang="en-US" dirty="0" smtClean="0"/>
          </a:p>
          <a:p>
            <a:endParaRPr lang="en-US" dirty="0"/>
          </a:p>
        </p:txBody>
      </p:sp>
      <p:sp>
        <p:nvSpPr>
          <p:cNvPr id="4" name="Slide Number Placeholder 3"/>
          <p:cNvSpPr>
            <a:spLocks noGrp="1"/>
          </p:cNvSpPr>
          <p:nvPr>
            <p:ph type="sldNum" sz="quarter" idx="10"/>
          </p:nvPr>
        </p:nvSpPr>
        <p:spPr/>
        <p:txBody>
          <a:bodyPr/>
          <a:lstStyle/>
          <a:p>
            <a:fld id="{75D4A564-B5A9-1B48-9539-F4CC86F953AC}" type="slidenum">
              <a:rPr lang="en-US" smtClean="0"/>
              <a:t>23</a:t>
            </a:fld>
            <a:endParaRPr lang="en-US" dirty="0"/>
          </a:p>
        </p:txBody>
      </p:sp>
    </p:spTree>
    <p:extLst>
      <p:ext uri="{BB962C8B-B14F-4D97-AF65-F5344CB8AC3E}">
        <p14:creationId xmlns:p14="http://schemas.microsoft.com/office/powerpoint/2010/main" val="1008866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demonstrate</a:t>
            </a:r>
            <a:r>
              <a:rPr lang="en-US" baseline="0" dirty="0" smtClean="0"/>
              <a:t> this in the context of a MAC-Learning module</a:t>
            </a:r>
          </a:p>
          <a:p>
            <a:endParaRPr lang="en-US" baseline="0" dirty="0" smtClean="0"/>
          </a:p>
          <a:p>
            <a:r>
              <a:rPr lang="en-US" baseline="0" dirty="0" smtClean="0"/>
              <a:t>For those of you who aren’t familiar MAC-Learning logic works by initially flooding all received packets.</a:t>
            </a:r>
          </a:p>
          <a:p>
            <a:r>
              <a:rPr lang="en-US" baseline="0" dirty="0" smtClean="0"/>
              <a:t>as mappings between ports and MAC addresses are learnt by each switch, that switch switches from flooding to unicasting</a:t>
            </a:r>
          </a:p>
          <a:p>
            <a:endParaRPr lang="en-US" baseline="0" dirty="0" smtClean="0"/>
          </a:p>
          <a:p>
            <a:r>
              <a:rPr lang="en-US" baseline="0" dirty="0" smtClean="0"/>
              <a:t>We start by declaring a new standard Python class which will encapsulate our time series object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then initialize</a:t>
            </a:r>
            <a:r>
              <a:rPr lang="en-US" baseline="0" dirty="0" smtClean="0"/>
              <a:t> the object by creating a bucket which for each switch will callback when a new </a:t>
            </a:r>
            <a:r>
              <a:rPr lang="en-US" baseline="0" dirty="0" err="1" smtClean="0"/>
              <a:t>srcmac</a:t>
            </a:r>
            <a:r>
              <a:rPr lang="en-US" baseline="0" dirty="0" smtClean="0"/>
              <a:t> is seen</a:t>
            </a:r>
          </a:p>
          <a:p>
            <a:r>
              <a:rPr lang="en-US" baseline="0" dirty="0" smtClean="0"/>
              <a:t>We register an update function with that bucket</a:t>
            </a:r>
          </a:p>
          <a:p>
            <a:r>
              <a:rPr lang="en-US" baseline="0" dirty="0" smtClean="0"/>
              <a:t>And initialize the current value of the time-series to flood all packets</a:t>
            </a:r>
          </a:p>
          <a:p>
            <a:endParaRPr lang="en-US" baseline="0" dirty="0" smtClean="0"/>
          </a:p>
          <a:p>
            <a:r>
              <a:rPr lang="en-US" baseline="0" dirty="0" smtClean="0"/>
              <a:t>The update function simply takes the previous value the time-series produces a new one that replaces a flood with a unicast.</a:t>
            </a:r>
          </a:p>
          <a:p>
            <a:r>
              <a:rPr lang="en-US" baseline="0" dirty="0" smtClean="0"/>
              <a:t>All-in-all pretty compact, yet very flexible.</a:t>
            </a:r>
            <a:endParaRPr lang="en-US" dirty="0"/>
          </a:p>
        </p:txBody>
      </p:sp>
      <p:sp>
        <p:nvSpPr>
          <p:cNvPr id="4" name="Slide Number Placeholder 3"/>
          <p:cNvSpPr>
            <a:spLocks noGrp="1"/>
          </p:cNvSpPr>
          <p:nvPr>
            <p:ph type="sldNum" sz="quarter" idx="10"/>
          </p:nvPr>
        </p:nvSpPr>
        <p:spPr/>
        <p:txBody>
          <a:bodyPr/>
          <a:lstStyle/>
          <a:p>
            <a:fld id="{75D4A564-B5A9-1B48-9539-F4CC86F953AC}" type="slidenum">
              <a:rPr lang="en-US" smtClean="0"/>
              <a:t>24</a:t>
            </a:fld>
            <a:endParaRPr lang="en-US" dirty="0"/>
          </a:p>
        </p:txBody>
      </p:sp>
    </p:spTree>
    <p:extLst>
      <p:ext uri="{BB962C8B-B14F-4D97-AF65-F5344CB8AC3E}">
        <p14:creationId xmlns:p14="http://schemas.microsoft.com/office/powerpoint/2010/main" val="3310053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I’ll finish by introducing our packet abstraction and show how we build topology abstraction on top of it</a:t>
            </a:r>
          </a:p>
        </p:txBody>
      </p:sp>
      <p:sp>
        <p:nvSpPr>
          <p:cNvPr id="4" name="Slide Number Placeholder 3"/>
          <p:cNvSpPr>
            <a:spLocks noGrp="1"/>
          </p:cNvSpPr>
          <p:nvPr>
            <p:ph type="sldNum" sz="quarter" idx="10"/>
          </p:nvPr>
        </p:nvSpPr>
        <p:spPr/>
        <p:txBody>
          <a:bodyPr/>
          <a:lstStyle/>
          <a:p>
            <a:fld id="{75D4A564-B5A9-1B48-9539-F4CC86F953AC}" type="slidenum">
              <a:rPr lang="en-US" smtClean="0"/>
              <a:t>25</a:t>
            </a:fld>
            <a:endParaRPr lang="en-US" dirty="0"/>
          </a:p>
        </p:txBody>
      </p:sp>
    </p:spTree>
    <p:extLst>
      <p:ext uri="{BB962C8B-B14F-4D97-AF65-F5344CB8AC3E}">
        <p14:creationId xmlns:p14="http://schemas.microsoft.com/office/powerpoint/2010/main" val="1458296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pyretic packet model includes all standard</a:t>
            </a:r>
            <a:r>
              <a:rPr lang="en-US" baseline="0" dirty="0" smtClean="0"/>
              <a:t> </a:t>
            </a:r>
            <a:r>
              <a:rPr lang="en-US" baseline="0" dirty="0" err="1" smtClean="0"/>
              <a:t>Openflow</a:t>
            </a:r>
            <a:r>
              <a:rPr lang="en-US" baseline="0" dirty="0" smtClean="0"/>
              <a:t> fields</a:t>
            </a:r>
          </a:p>
          <a:p>
            <a:r>
              <a:rPr lang="en-US" baseline="0" dirty="0" smtClean="0"/>
              <a:t>Plus location fields mentioned earlier</a:t>
            </a:r>
          </a:p>
          <a:p>
            <a:r>
              <a:rPr lang="en-US" baseline="0" dirty="0" smtClean="0"/>
              <a:t>And completely virtual fields, arbitrarily specified by the programmer (e.g., virtual switch)</a:t>
            </a:r>
          </a:p>
          <a:p>
            <a:r>
              <a:rPr lang="en-US" baseline="0" dirty="0" smtClean="0"/>
              <a:t>Finally Pyretic allows each field to hold a stack of values, and provides push and pop policies to modify these stacks  </a:t>
            </a:r>
          </a:p>
          <a:p>
            <a:r>
              <a:rPr lang="en-US" baseline="0" dirty="0" smtClean="0"/>
              <a:t>Pyretic matching and modification actions only apply to the topmost value currently in the stack, </a:t>
            </a:r>
          </a:p>
          <a:p>
            <a:r>
              <a:rPr lang="en-US" baseline="0" dirty="0" smtClean="0"/>
              <a:t>A property we will use to lift and lower packets between abstract and concrete spaces </a:t>
            </a:r>
          </a:p>
          <a:p>
            <a:endParaRPr lang="en-US" baseline="0" dirty="0" smtClean="0"/>
          </a:p>
          <a:p>
            <a:r>
              <a:rPr lang="en-US" baseline="0" dirty="0" smtClean="0"/>
              <a:t>Pyretic packets are</a:t>
            </a:r>
            <a:r>
              <a:rPr lang="en-US" baseline="0" dirty="0"/>
              <a:t> </a:t>
            </a:r>
            <a:r>
              <a:rPr lang="en-US" baseline="0" dirty="0" smtClean="0"/>
              <a:t>READ BOTTOM TEXT or other spare header bits</a:t>
            </a:r>
          </a:p>
        </p:txBody>
      </p:sp>
      <p:sp>
        <p:nvSpPr>
          <p:cNvPr id="4" name="Slide Number Placeholder 3"/>
          <p:cNvSpPr>
            <a:spLocks noGrp="1"/>
          </p:cNvSpPr>
          <p:nvPr>
            <p:ph type="sldNum" sz="quarter" idx="10"/>
          </p:nvPr>
        </p:nvSpPr>
        <p:spPr/>
        <p:txBody>
          <a:bodyPr/>
          <a:lstStyle/>
          <a:p>
            <a:fld id="{75D4A564-B5A9-1B48-9539-F4CC86F953AC}" type="slidenum">
              <a:rPr lang="en-US" smtClean="0"/>
              <a:t>26</a:t>
            </a:fld>
            <a:endParaRPr lang="en-US" dirty="0"/>
          </a:p>
        </p:txBody>
      </p:sp>
    </p:spTree>
    <p:extLst>
      <p:ext uri="{BB962C8B-B14F-4D97-AF65-F5344CB8AC3E}">
        <p14:creationId xmlns:p14="http://schemas.microsoft.com/office/powerpoint/2010/main" val="30187979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a:t>
            </a:r>
            <a:r>
              <a:rPr lang="en-US" baseline="0" dirty="0" smtClean="0"/>
              <a:t> can show you how Pyretic supports topology abstraction</a:t>
            </a:r>
          </a:p>
          <a:p>
            <a:r>
              <a:rPr lang="en-US" baseline="0" dirty="0" smtClean="0"/>
              <a:t>In the context of a simple “one-big-switch” transform in which we create one abstract switch out of our underlying network, </a:t>
            </a:r>
          </a:p>
          <a:p>
            <a:r>
              <a:rPr lang="en-US" baseline="0" dirty="0" smtClean="0"/>
              <a:t>the big switch’s ports – here V1 and V2 -  are the boundary ports of the underlying network – here ports S1 and T2 respectively </a:t>
            </a:r>
            <a:endParaRPr lang="en-US" dirty="0" smtClean="0"/>
          </a:p>
          <a:p>
            <a:r>
              <a:rPr lang="en-US" dirty="0" smtClean="0"/>
              <a:t>This is a useful</a:t>
            </a:r>
            <a:r>
              <a:rPr lang="en-US" baseline="0" dirty="0" smtClean="0"/>
              <a:t> abstraction as it enables the programmer to </a:t>
            </a:r>
          </a:p>
          <a:p>
            <a:r>
              <a:rPr lang="en-US" dirty="0" smtClean="0"/>
              <a:t>build</a:t>
            </a:r>
            <a:r>
              <a:rPr lang="en-US" baseline="0" dirty="0" smtClean="0"/>
              <a:t> distributed software </a:t>
            </a:r>
            <a:r>
              <a:rPr lang="en-US" baseline="0" dirty="0" err="1" smtClean="0"/>
              <a:t>middlebox</a:t>
            </a:r>
            <a:r>
              <a:rPr lang="en-US" baseline="0" dirty="0" smtClean="0"/>
              <a:t> using centralized programming model (i.e., run a single-switch SDN </a:t>
            </a:r>
            <a:r>
              <a:rPr lang="en-US" baseline="0" dirty="0" err="1" smtClean="0"/>
              <a:t>middlebox</a:t>
            </a:r>
            <a:r>
              <a:rPr lang="en-US" baseline="0" dirty="0" smtClean="0"/>
              <a:t> on the one-big-switch), and it all just works!</a:t>
            </a:r>
            <a:endParaRPr lang="en-US" dirty="0"/>
          </a:p>
        </p:txBody>
      </p:sp>
      <p:sp>
        <p:nvSpPr>
          <p:cNvPr id="4" name="Slide Number Placeholder 3"/>
          <p:cNvSpPr>
            <a:spLocks noGrp="1"/>
          </p:cNvSpPr>
          <p:nvPr>
            <p:ph type="sldNum" sz="quarter" idx="10"/>
          </p:nvPr>
        </p:nvSpPr>
        <p:spPr/>
        <p:txBody>
          <a:bodyPr/>
          <a:lstStyle/>
          <a:p>
            <a:fld id="{75D4A564-B5A9-1B48-9539-F4CC86F953AC}" type="slidenum">
              <a:rPr lang="en-US" smtClean="0"/>
              <a:t>27</a:t>
            </a:fld>
            <a:endParaRPr lang="en-US" dirty="0"/>
          </a:p>
        </p:txBody>
      </p:sp>
    </p:spTree>
    <p:extLst>
      <p:ext uri="{BB962C8B-B14F-4D97-AF65-F5344CB8AC3E}">
        <p14:creationId xmlns:p14="http://schemas.microsoft.com/office/powerpoint/2010/main" val="2639785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abstract any topology,</a:t>
            </a:r>
            <a:r>
              <a:rPr lang="en-US" baseline="0" dirty="0" smtClean="0"/>
              <a:t> we use a function abstract – which I’ll show you how to write on the next slide.</a:t>
            </a:r>
          </a:p>
          <a:p>
            <a:r>
              <a:rPr lang="en-US" baseline="0" dirty="0" smtClean="0"/>
              <a:t>Abstract READ FIRST AN</a:t>
            </a:r>
          </a:p>
          <a:p>
            <a:r>
              <a:rPr lang="en-US" baseline="0" dirty="0" smtClean="0"/>
              <a:t>READ SECOND</a:t>
            </a:r>
          </a:p>
          <a:p>
            <a:r>
              <a:rPr lang="en-US" baseline="0" dirty="0" smtClean="0"/>
              <a:t>READ THIRD</a:t>
            </a:r>
            <a:endParaRPr lang="en-US" dirty="0"/>
          </a:p>
        </p:txBody>
      </p:sp>
      <p:sp>
        <p:nvSpPr>
          <p:cNvPr id="4" name="Slide Number Placeholder 3"/>
          <p:cNvSpPr>
            <a:spLocks noGrp="1"/>
          </p:cNvSpPr>
          <p:nvPr>
            <p:ph type="sldNum" sz="quarter" idx="10"/>
          </p:nvPr>
        </p:nvSpPr>
        <p:spPr/>
        <p:txBody>
          <a:bodyPr/>
          <a:lstStyle/>
          <a:p>
            <a:fld id="{75D4A564-B5A9-1B48-9539-F4CC86F953AC}" type="slidenum">
              <a:rPr lang="en-US" smtClean="0"/>
              <a:t>28</a:t>
            </a:fld>
            <a:endParaRPr lang="en-US" dirty="0"/>
          </a:p>
        </p:txBody>
      </p:sp>
    </p:spTree>
    <p:extLst>
      <p:ext uri="{BB962C8B-B14F-4D97-AF65-F5344CB8AC3E}">
        <p14:creationId xmlns:p14="http://schemas.microsoft.com/office/powerpoint/2010/main" val="3135863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how we implement</a:t>
            </a:r>
            <a:r>
              <a:rPr lang="en-US" baseline="0" dirty="0" smtClean="0"/>
              <a:t> abstract – see the paper or code for examples of ingress, fabric, and egress policies (we also supply big-switch and spanning-tree modules that automatically generate these for the programmer)</a:t>
            </a:r>
          </a:p>
          <a:p>
            <a:r>
              <a:rPr lang="en-US" baseline="0" dirty="0" smtClean="0"/>
              <a:t>We apply the ingress policy, which lifts our packet into the derived network by pushing the values of the one-big-switch onto the topmost switch and </a:t>
            </a:r>
            <a:r>
              <a:rPr lang="en-US" baseline="0" dirty="0" err="1" smtClean="0"/>
              <a:t>inport</a:t>
            </a:r>
            <a:r>
              <a:rPr lang="en-US" baseline="0" dirty="0" smtClean="0"/>
              <a:t> headers</a:t>
            </a:r>
          </a:p>
          <a:p>
            <a:r>
              <a:rPr lang="en-US" baseline="0" dirty="0" smtClean="0"/>
              <a:t>We sequentially compose this with the policy to be run on the derived network, could be a load balancer or firewall, or MAC-Learning switch, which produces a new packet, tagged with an </a:t>
            </a:r>
            <a:r>
              <a:rPr lang="en-US" baseline="0" dirty="0" err="1" smtClean="0"/>
              <a:t>outport</a:t>
            </a:r>
            <a:endParaRPr lang="en-US" baseline="0" dirty="0" smtClean="0"/>
          </a:p>
          <a:p>
            <a:r>
              <a:rPr lang="en-US" baseline="0" dirty="0" smtClean="0"/>
              <a:t>Note, since the derived policy only interacts with the topmost values in the switch, </a:t>
            </a:r>
            <a:r>
              <a:rPr lang="en-US" baseline="0" dirty="0" err="1" smtClean="0"/>
              <a:t>inport</a:t>
            </a:r>
            <a:r>
              <a:rPr lang="en-US" baseline="0" dirty="0" smtClean="0"/>
              <a:t>, and </a:t>
            </a:r>
            <a:r>
              <a:rPr lang="en-US" baseline="0" dirty="0" err="1" smtClean="0"/>
              <a:t>outport</a:t>
            </a:r>
            <a:r>
              <a:rPr lang="en-US" baseline="0" dirty="0" smtClean="0"/>
              <a:t> stacks – it does the exact same thing, whether its running on a physical or abstract network!</a:t>
            </a:r>
          </a:p>
          <a:p>
            <a:r>
              <a:rPr lang="en-US" baseline="0" dirty="0" smtClean="0"/>
              <a:t>We sequentially compose this with a built-in lower packet policy, that moves the topmost location values onto their virtual equivalents</a:t>
            </a:r>
          </a:p>
          <a:p>
            <a:r>
              <a:rPr lang="en-US" baseline="0" dirty="0" smtClean="0"/>
              <a:t>This is then fed into the fabric policy that routes the packet based on both physical and virtual location information</a:t>
            </a:r>
          </a:p>
          <a:p>
            <a:r>
              <a:rPr lang="en-US" baseline="0" dirty="0" smtClean="0"/>
              <a:t>Finally, the result of all this is fed into the egress policy, which pops off the virtual location information </a:t>
            </a:r>
          </a:p>
          <a:p>
            <a:endParaRPr lang="en-US" baseline="0" dirty="0" smtClean="0"/>
          </a:p>
          <a:p>
            <a:r>
              <a:rPr lang="en-US" baseline="0" dirty="0" smtClean="0"/>
              <a:t>Thus returning the sequential composition of these five policies, abstract can produce a policy written strictly in terms of the underlying network that is semantically equivalent to running the derived policy on the derived network!</a:t>
            </a:r>
            <a:endParaRPr lang="en-US" dirty="0"/>
          </a:p>
        </p:txBody>
      </p:sp>
      <p:sp>
        <p:nvSpPr>
          <p:cNvPr id="4" name="Slide Number Placeholder 3"/>
          <p:cNvSpPr>
            <a:spLocks noGrp="1"/>
          </p:cNvSpPr>
          <p:nvPr>
            <p:ph type="sldNum" sz="quarter" idx="10"/>
          </p:nvPr>
        </p:nvSpPr>
        <p:spPr/>
        <p:txBody>
          <a:bodyPr/>
          <a:lstStyle/>
          <a:p>
            <a:fld id="{75D4A564-B5A9-1B48-9539-F4CC86F953AC}" type="slidenum">
              <a:rPr lang="en-US" smtClean="0"/>
              <a:t>29</a:t>
            </a:fld>
            <a:endParaRPr lang="en-US" dirty="0"/>
          </a:p>
        </p:txBody>
      </p:sp>
    </p:spTree>
    <p:extLst>
      <p:ext uri="{BB962C8B-B14F-4D97-AF65-F5344CB8AC3E}">
        <p14:creationId xmlns:p14="http://schemas.microsoft.com/office/powerpoint/2010/main" val="209994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Which l</a:t>
            </a:r>
            <a:r>
              <a:rPr lang="en-US" dirty="0" smtClean="0"/>
              <a:t>ets us move from a world of distributed,</a:t>
            </a:r>
            <a:r>
              <a:rPr lang="en-US" baseline="0" dirty="0" smtClean="0"/>
              <a:t> localized logic</a:t>
            </a:r>
          </a:p>
          <a:p>
            <a:r>
              <a:rPr lang="en-US" dirty="0" smtClean="0"/>
              <a:t>to one where</a:t>
            </a:r>
            <a:r>
              <a:rPr lang="en-US" baseline="0" dirty="0" smtClean="0"/>
              <a:t> a</a:t>
            </a:r>
            <a:r>
              <a:rPr lang="en-US" dirty="0" smtClean="0"/>
              <a:t> variety of controller apps may run on logically centralized controller platform</a:t>
            </a:r>
            <a:endParaRPr lang="en-US" dirty="0"/>
          </a:p>
        </p:txBody>
      </p:sp>
      <p:sp>
        <p:nvSpPr>
          <p:cNvPr id="4" name="Slide Number Placeholder 3"/>
          <p:cNvSpPr>
            <a:spLocks noGrp="1"/>
          </p:cNvSpPr>
          <p:nvPr>
            <p:ph type="sldNum" sz="quarter" idx="10"/>
          </p:nvPr>
        </p:nvSpPr>
        <p:spPr/>
        <p:txBody>
          <a:bodyPr/>
          <a:lstStyle/>
          <a:p>
            <a:fld id="{75D4A564-B5A9-1B48-9539-F4CC86F953AC}" type="slidenum">
              <a:rPr lang="en-US" smtClean="0"/>
              <a:t>3</a:t>
            </a:fld>
            <a:endParaRPr lang="en-US" dirty="0"/>
          </a:p>
        </p:txBody>
      </p:sp>
    </p:spTree>
    <p:extLst>
      <p:ext uri="{BB962C8B-B14F-4D97-AF65-F5344CB8AC3E}">
        <p14:creationId xmlns:p14="http://schemas.microsoft.com/office/powerpoint/2010/main" val="26982568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 more I haven’t had a chance to tell you about, but I hope this</a:t>
            </a:r>
            <a:r>
              <a:rPr lang="en-US" baseline="0" dirty="0" smtClean="0"/>
              <a:t> talk has piqued your interest.</a:t>
            </a:r>
          </a:p>
          <a:p>
            <a:r>
              <a:rPr lang="en-US" baseline="0" dirty="0" smtClean="0"/>
              <a:t>This slide presents almost all the syntax Pyretic adds to standard Python</a:t>
            </a:r>
          </a:p>
          <a:p>
            <a:r>
              <a:rPr lang="en-US" baseline="0" dirty="0" smtClean="0"/>
              <a:t>COUNT EACH</a:t>
            </a:r>
          </a:p>
          <a:p>
            <a:r>
              <a:rPr lang="en-US" baseline="0" dirty="0" smtClean="0"/>
              <a:t>This and knowledge of Python – is essentially all you need</a:t>
            </a:r>
            <a:r>
              <a:rPr lang="en-US" dirty="0" smtClean="0"/>
              <a:t> to consider</a:t>
            </a:r>
            <a:r>
              <a:rPr lang="en-US" baseline="0" dirty="0" smtClean="0"/>
              <a:t> yourself </a:t>
            </a:r>
            <a:r>
              <a:rPr lang="en-US" dirty="0" smtClean="0"/>
              <a:t>a Pyretic programmer!</a:t>
            </a:r>
            <a:endParaRPr lang="en-US" dirty="0"/>
          </a:p>
        </p:txBody>
      </p:sp>
      <p:sp>
        <p:nvSpPr>
          <p:cNvPr id="4" name="Slide Number Placeholder 3"/>
          <p:cNvSpPr>
            <a:spLocks noGrp="1"/>
          </p:cNvSpPr>
          <p:nvPr>
            <p:ph type="sldNum" sz="quarter" idx="10"/>
          </p:nvPr>
        </p:nvSpPr>
        <p:spPr/>
        <p:txBody>
          <a:bodyPr/>
          <a:lstStyle/>
          <a:p>
            <a:fld id="{75D4A564-B5A9-1B48-9539-F4CC86F953AC}" type="slidenum">
              <a:rPr lang="en-US" smtClean="0"/>
              <a:t>30</a:t>
            </a:fld>
            <a:endParaRPr lang="en-US" dirty="0"/>
          </a:p>
        </p:txBody>
      </p:sp>
    </p:spTree>
    <p:extLst>
      <p:ext uri="{BB962C8B-B14F-4D97-AF65-F5344CB8AC3E}">
        <p14:creationId xmlns:p14="http://schemas.microsoft.com/office/powerpoint/2010/main" val="25474560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summarize our contributions</a:t>
            </a:r>
          </a:p>
          <a:p>
            <a:r>
              <a:rPr lang="en-US" baseline="0" dirty="0" smtClean="0"/>
              <a:t>Pyretic raises the bar </a:t>
            </a:r>
          </a:p>
          <a:p>
            <a:r>
              <a:rPr lang="en-US" baseline="0" dirty="0" smtClean="0"/>
              <a:t>abstracting policies to provide for rich composition where today facilities offer little</a:t>
            </a:r>
          </a:p>
          <a:p>
            <a:r>
              <a:rPr lang="en-US" baseline="0" dirty="0" smtClean="0"/>
              <a:t>Abstracting networks to enables programmers to specify and interact with hierarchies of abstract topologies </a:t>
            </a:r>
          </a:p>
          <a:p>
            <a:r>
              <a:rPr lang="en-US" baseline="0" dirty="0" smtClean="0"/>
              <a:t>As opposed to having to think in terms of the underlying concrete network</a:t>
            </a:r>
          </a:p>
          <a:p>
            <a:r>
              <a:rPr lang="en-US" baseline="0" dirty="0" smtClean="0"/>
              <a:t>And providing an expressive extensible packet model </a:t>
            </a:r>
          </a:p>
          <a:p>
            <a:endParaRPr lang="en-US" baseline="0" dirty="0" smtClean="0"/>
          </a:p>
          <a:p>
            <a:r>
              <a:rPr lang="en-US" baseline="0" dirty="0" smtClean="0"/>
              <a:t>That said, there are several excellent pieces of work that have each extended one of these dimensions</a:t>
            </a:r>
          </a:p>
          <a:p>
            <a:r>
              <a:rPr lang="en-US" baseline="0" dirty="0" smtClean="0"/>
              <a:t>And whose ideas inspired parts of our own design.</a:t>
            </a:r>
            <a:endParaRPr lang="en-US" dirty="0"/>
          </a:p>
        </p:txBody>
      </p:sp>
      <p:sp>
        <p:nvSpPr>
          <p:cNvPr id="4" name="Slide Number Placeholder 3"/>
          <p:cNvSpPr>
            <a:spLocks noGrp="1"/>
          </p:cNvSpPr>
          <p:nvPr>
            <p:ph type="sldNum" sz="quarter" idx="10"/>
          </p:nvPr>
        </p:nvSpPr>
        <p:spPr/>
        <p:txBody>
          <a:bodyPr/>
          <a:lstStyle/>
          <a:p>
            <a:fld id="{75D4A564-B5A9-1B48-9539-F4CC86F953AC}" type="slidenum">
              <a:rPr lang="en-US" smtClean="0"/>
              <a:t>31</a:t>
            </a:fld>
            <a:endParaRPr lang="en-US" dirty="0"/>
          </a:p>
        </p:txBody>
      </p:sp>
    </p:spTree>
    <p:extLst>
      <p:ext uri="{BB962C8B-B14F-4D97-AF65-F5344CB8AC3E}">
        <p14:creationId xmlns:p14="http://schemas.microsoft.com/office/powerpoint/2010/main" val="24708016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4A564-B5A9-1B48-9539-F4CC86F953AC}" type="slidenum">
              <a:rPr lang="en-US" smtClean="0"/>
              <a:t>32</a:t>
            </a:fld>
            <a:endParaRPr lang="en-US" dirty="0"/>
          </a:p>
        </p:txBody>
      </p:sp>
    </p:spTree>
    <p:extLst>
      <p:ext uri="{BB962C8B-B14F-4D97-AF65-F5344CB8AC3E}">
        <p14:creationId xmlns:p14="http://schemas.microsoft.com/office/powerpoint/2010/main" val="24708016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4A564-B5A9-1B48-9539-F4CC86F953AC}" type="slidenum">
              <a:rPr lang="en-US" smtClean="0"/>
              <a:t>33</a:t>
            </a:fld>
            <a:endParaRPr lang="en-US" dirty="0"/>
          </a:p>
        </p:txBody>
      </p:sp>
    </p:spTree>
    <p:extLst>
      <p:ext uri="{BB962C8B-B14F-4D97-AF65-F5344CB8AC3E}">
        <p14:creationId xmlns:p14="http://schemas.microsoft.com/office/powerpoint/2010/main" val="24708016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’ve implemented READ TITLE</a:t>
            </a:r>
            <a:endParaRPr lang="en-US" dirty="0" smtClean="0"/>
          </a:p>
          <a:p>
            <a:r>
              <a:rPr lang="en-US" dirty="0" smtClean="0"/>
              <a:t>I encourage</a:t>
            </a:r>
            <a:r>
              <a:rPr lang="en-US" baseline="0" dirty="0" smtClean="0"/>
              <a:t> you to </a:t>
            </a:r>
            <a:r>
              <a:rPr lang="en-US" dirty="0" smtClean="0"/>
              <a:t>CHECK IT</a:t>
            </a:r>
            <a:r>
              <a:rPr lang="en-US" baseline="0" dirty="0" smtClean="0"/>
              <a:t> OUT FOR YOURSELF AT URL</a:t>
            </a:r>
            <a:endParaRPr lang="en-US" dirty="0"/>
          </a:p>
        </p:txBody>
      </p:sp>
      <p:sp>
        <p:nvSpPr>
          <p:cNvPr id="4" name="Slide Number Placeholder 3"/>
          <p:cNvSpPr>
            <a:spLocks noGrp="1"/>
          </p:cNvSpPr>
          <p:nvPr>
            <p:ph type="sldNum" sz="quarter" idx="10"/>
          </p:nvPr>
        </p:nvSpPr>
        <p:spPr/>
        <p:txBody>
          <a:bodyPr/>
          <a:lstStyle/>
          <a:p>
            <a:fld id="{75D4A564-B5A9-1B48-9539-F4CC86F953AC}" type="slidenum">
              <a:rPr lang="en-US" smtClean="0"/>
              <a:t>34</a:t>
            </a:fld>
            <a:endParaRPr lang="en-US" dirty="0"/>
          </a:p>
        </p:txBody>
      </p:sp>
    </p:spTree>
    <p:extLst>
      <p:ext uri="{BB962C8B-B14F-4D97-AF65-F5344CB8AC3E}">
        <p14:creationId xmlns:p14="http://schemas.microsoft.com/office/powerpoint/2010/main" val="372829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And more!</a:t>
            </a:r>
            <a:endParaRPr lang="en-US" dirty="0" smtClean="0"/>
          </a:p>
        </p:txBody>
      </p:sp>
      <p:sp>
        <p:nvSpPr>
          <p:cNvPr id="4" name="Slide Number Placeholder 3"/>
          <p:cNvSpPr>
            <a:spLocks noGrp="1"/>
          </p:cNvSpPr>
          <p:nvPr>
            <p:ph type="sldNum" sz="quarter" idx="10"/>
          </p:nvPr>
        </p:nvSpPr>
        <p:spPr/>
        <p:txBody>
          <a:bodyPr/>
          <a:lstStyle/>
          <a:p>
            <a:fld id="{75D4A564-B5A9-1B48-9539-F4CC86F953AC}" type="slidenum">
              <a:rPr lang="en-US" smtClean="0"/>
              <a:t>35</a:t>
            </a:fld>
            <a:endParaRPr lang="en-US" dirty="0"/>
          </a:p>
        </p:txBody>
      </p:sp>
    </p:spTree>
    <p:extLst>
      <p:ext uri="{BB962C8B-B14F-4D97-AF65-F5344CB8AC3E}">
        <p14:creationId xmlns:p14="http://schemas.microsoft.com/office/powerpoint/2010/main" val="3728295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D4A564-B5A9-1B48-9539-F4CC86F953AC}" type="slidenum">
              <a:rPr lang="en-US" smtClean="0"/>
              <a:t>36</a:t>
            </a:fld>
            <a:endParaRPr lang="en-US" dirty="0"/>
          </a:p>
        </p:txBody>
      </p:sp>
    </p:spTree>
    <p:extLst>
      <p:ext uri="{BB962C8B-B14F-4D97-AF65-F5344CB8AC3E}">
        <p14:creationId xmlns:p14="http://schemas.microsoft.com/office/powerpoint/2010/main" val="3887536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API that has made this possible is </a:t>
            </a:r>
            <a:r>
              <a:rPr lang="en-US" baseline="0" dirty="0" err="1" smtClean="0"/>
              <a:t>OpenFlow</a:t>
            </a:r>
            <a:endParaRPr lang="en-US" baseline="0" dirty="0" smtClean="0"/>
          </a:p>
          <a:p>
            <a:r>
              <a:rPr lang="en-US" baseline="0" dirty="0" smtClean="0"/>
              <a:t>Which I’ll describe in the context of a simple network (which we will return to later)</a:t>
            </a:r>
          </a:p>
          <a:p>
            <a:r>
              <a:rPr lang="en-US" baseline="0" dirty="0" smtClean="0"/>
              <a:t>Made of an SDN switch </a:t>
            </a:r>
          </a:p>
          <a:p>
            <a:r>
              <a:rPr lang="en-US" baseline="0" dirty="0" smtClean="0"/>
              <a:t>connected on port 1 to the internet</a:t>
            </a:r>
          </a:p>
          <a:p>
            <a:r>
              <a:rPr lang="en-US" baseline="0" dirty="0" smtClean="0"/>
              <a:t>And on ports 2 and 3 to servers A and B respectively</a:t>
            </a:r>
            <a:endParaRPr lang="en-US" dirty="0"/>
          </a:p>
        </p:txBody>
      </p:sp>
      <p:sp>
        <p:nvSpPr>
          <p:cNvPr id="4" name="Slide Number Placeholder 3"/>
          <p:cNvSpPr>
            <a:spLocks noGrp="1"/>
          </p:cNvSpPr>
          <p:nvPr>
            <p:ph type="sldNum" sz="quarter" idx="10"/>
          </p:nvPr>
        </p:nvSpPr>
        <p:spPr/>
        <p:txBody>
          <a:bodyPr/>
          <a:lstStyle/>
          <a:p>
            <a:fld id="{75D4A564-B5A9-1B48-9539-F4CC86F953AC}" type="slidenum">
              <a:rPr lang="en-US" smtClean="0"/>
              <a:t>4</a:t>
            </a:fld>
            <a:endParaRPr lang="en-US" dirty="0"/>
          </a:p>
        </p:txBody>
      </p:sp>
    </p:spTree>
    <p:extLst>
      <p:ext uri="{BB962C8B-B14F-4D97-AF65-F5344CB8AC3E}">
        <p14:creationId xmlns:p14="http://schemas.microsoft.com/office/powerpoint/2010/main" val="811951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consider a simple </a:t>
            </a:r>
            <a:r>
              <a:rPr lang="en-US" dirty="0" err="1" smtClean="0"/>
              <a:t>OpenFlow</a:t>
            </a:r>
            <a:r>
              <a:rPr lang="en-US" dirty="0" smtClean="0"/>
              <a:t> IP routing</a:t>
            </a:r>
            <a:r>
              <a:rPr lang="en-US" baseline="0" dirty="0" smtClean="0"/>
              <a:t> </a:t>
            </a:r>
            <a:r>
              <a:rPr lang="en-US" dirty="0" smtClean="0"/>
              <a:t>program</a:t>
            </a:r>
            <a:r>
              <a:rPr lang="en-US" baseline="0" dirty="0" smtClean="0"/>
              <a:t> shown in the green box</a:t>
            </a:r>
          </a:p>
          <a:p>
            <a:r>
              <a:rPr lang="en-US" baseline="0" dirty="0" smtClean="0"/>
              <a:t>Each line or “rule” has a pattern – that determines which packets will be matched – here destination IPS</a:t>
            </a:r>
          </a:p>
          <a:p>
            <a:r>
              <a:rPr lang="en-US" baseline="0" dirty="0" smtClean="0"/>
              <a:t>An associated action – here forward out a particular port</a:t>
            </a:r>
          </a:p>
          <a:p>
            <a:r>
              <a:rPr lang="en-US" baseline="0" dirty="0" smtClean="0"/>
              <a:t>A priority used to disambiguate between overlapping patterns, </a:t>
            </a:r>
          </a:p>
        </p:txBody>
      </p:sp>
      <p:sp>
        <p:nvSpPr>
          <p:cNvPr id="4" name="Slide Number Placeholder 3"/>
          <p:cNvSpPr>
            <a:spLocks noGrp="1"/>
          </p:cNvSpPr>
          <p:nvPr>
            <p:ph type="sldNum" sz="quarter" idx="10"/>
          </p:nvPr>
        </p:nvSpPr>
        <p:spPr/>
        <p:txBody>
          <a:bodyPr/>
          <a:lstStyle/>
          <a:p>
            <a:fld id="{75D4A564-B5A9-1B48-9539-F4CC86F953AC}" type="slidenum">
              <a:rPr lang="en-US" smtClean="0"/>
              <a:t>5</a:t>
            </a:fld>
            <a:endParaRPr lang="en-US" dirty="0"/>
          </a:p>
        </p:txBody>
      </p:sp>
    </p:spTree>
    <p:extLst>
      <p:ext uri="{BB962C8B-B14F-4D97-AF65-F5344CB8AC3E}">
        <p14:creationId xmlns:p14="http://schemas.microsoft.com/office/powerpoint/2010/main" val="811951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a:t>
            </a:r>
            <a:r>
              <a:rPr lang="en-US" baseline="0" dirty="0" smtClean="0"/>
              <a:t> different choice of pattern use MAC addresses instead of IPs, with the same relative priorities (we’ll assume our rules are listed in priority order from here on)</a:t>
            </a:r>
            <a:endParaRPr lang="en-US" dirty="0" smtClean="0"/>
          </a:p>
          <a:p>
            <a:r>
              <a:rPr lang="en-US" baseline="0" dirty="0" smtClean="0"/>
              <a:t> produces an </a:t>
            </a:r>
            <a:r>
              <a:rPr lang="en-US" baseline="0" dirty="0" err="1" smtClean="0"/>
              <a:t>ethernet</a:t>
            </a:r>
            <a:r>
              <a:rPr lang="en-US" baseline="0" dirty="0" smtClean="0"/>
              <a:t> switching program. </a:t>
            </a:r>
          </a:p>
        </p:txBody>
      </p:sp>
      <p:sp>
        <p:nvSpPr>
          <p:cNvPr id="4" name="Slide Number Placeholder 3"/>
          <p:cNvSpPr>
            <a:spLocks noGrp="1"/>
          </p:cNvSpPr>
          <p:nvPr>
            <p:ph type="sldNum" sz="quarter" idx="10"/>
          </p:nvPr>
        </p:nvSpPr>
        <p:spPr/>
        <p:txBody>
          <a:bodyPr/>
          <a:lstStyle/>
          <a:p>
            <a:fld id="{75D4A564-B5A9-1B48-9539-F4CC86F953AC}" type="slidenum">
              <a:rPr lang="en-US" smtClean="0"/>
              <a:t>6</a:t>
            </a:fld>
            <a:endParaRPr lang="en-US" dirty="0"/>
          </a:p>
        </p:txBody>
      </p:sp>
    </p:spTree>
    <p:extLst>
      <p:ext uri="{BB962C8B-B14F-4D97-AF65-F5344CB8AC3E}">
        <p14:creationId xmlns:p14="http://schemas.microsoft.com/office/powerpoint/2010/main" val="811951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Likewise,</a:t>
            </a:r>
            <a:r>
              <a:rPr lang="en-US" baseline="0" dirty="0" smtClean="0"/>
              <a:t> we can produce a load balancer by choosing a more complex pattern match and a different action – modify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this way</a:t>
            </a:r>
            <a:r>
              <a:rPr lang="en-US" dirty="0" smtClean="0"/>
              <a:t> </a:t>
            </a:r>
            <a:r>
              <a:rPr lang="en-US" dirty="0" err="1" smtClean="0"/>
              <a:t>OpenFlow</a:t>
            </a:r>
            <a:r>
              <a:rPr lang="en-US" dirty="0" smtClean="0"/>
              <a:t> lets us manage all sorts of</a:t>
            </a:r>
            <a:r>
              <a:rPr lang="en-US" baseline="0" dirty="0" smtClean="0"/>
              <a:t> </a:t>
            </a:r>
            <a:r>
              <a:rPr lang="en-US" baseline="0" dirty="0" err="1" smtClean="0"/>
              <a:t>heterogenous</a:t>
            </a:r>
            <a:r>
              <a:rPr lang="en-US" baseline="0" dirty="0" smtClean="0"/>
              <a:t> hardware / functionality using same interface!</a:t>
            </a:r>
            <a:endParaRPr lang="en-US" dirty="0" smtClean="0"/>
          </a:p>
          <a:p>
            <a:endParaRPr lang="en-US" dirty="0"/>
          </a:p>
        </p:txBody>
      </p:sp>
      <p:sp>
        <p:nvSpPr>
          <p:cNvPr id="4" name="Slide Number Placeholder 3"/>
          <p:cNvSpPr>
            <a:spLocks noGrp="1"/>
          </p:cNvSpPr>
          <p:nvPr>
            <p:ph type="sldNum" sz="quarter" idx="10"/>
          </p:nvPr>
        </p:nvSpPr>
        <p:spPr/>
        <p:txBody>
          <a:bodyPr/>
          <a:lstStyle/>
          <a:p>
            <a:fld id="{75D4A564-B5A9-1B48-9539-F4CC86F953AC}" type="slidenum">
              <a:rPr lang="en-US" smtClean="0"/>
              <a:t>7</a:t>
            </a:fld>
            <a:endParaRPr lang="en-US" dirty="0"/>
          </a:p>
        </p:txBody>
      </p:sp>
    </p:spTree>
    <p:extLst>
      <p:ext uri="{BB962C8B-B14F-4D97-AF65-F5344CB8AC3E}">
        <p14:creationId xmlns:p14="http://schemas.microsoft.com/office/powerpoint/2010/main" val="811951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this is only part of the story.</a:t>
            </a:r>
          </a:p>
          <a:p>
            <a:r>
              <a:rPr lang="en-US" baseline="0" dirty="0" smtClean="0"/>
              <a:t>To realize the vision of SDN, we do need an interface to control network hardware </a:t>
            </a:r>
          </a:p>
          <a:p>
            <a:r>
              <a:rPr lang="en-US" baseline="0" dirty="0" smtClean="0"/>
              <a:t>which </a:t>
            </a:r>
            <a:r>
              <a:rPr lang="en-US" baseline="0" dirty="0" err="1" smtClean="0"/>
              <a:t>OpenFlow</a:t>
            </a:r>
            <a:r>
              <a:rPr lang="en-US" baseline="0" dirty="0" smtClean="0"/>
              <a:t> provides in much the same way assembly language does for a microprocessor</a:t>
            </a:r>
          </a:p>
          <a:p>
            <a:r>
              <a:rPr lang="en-US" baseline="0" dirty="0" smtClean="0"/>
              <a:t>But just like it isn’t ideal to write complex software systems in assembly, </a:t>
            </a:r>
          </a:p>
          <a:p>
            <a:r>
              <a:rPr lang="en-US" baseline="0" dirty="0" err="1" smtClean="0"/>
              <a:t>OpenFlow</a:t>
            </a:r>
            <a:r>
              <a:rPr lang="en-US" baseline="0" dirty="0" smtClean="0"/>
              <a:t> isn’t the most suitable language for human programmers to write complex network applications</a:t>
            </a:r>
          </a:p>
          <a:p>
            <a:r>
              <a:rPr lang="en-US" baseline="0" dirty="0" smtClean="0"/>
              <a:t>Which leads us to the central question our work addresses </a:t>
            </a:r>
            <a:r>
              <a:rPr lang="en-US" baseline="0" dirty="0" smtClean="0"/>
              <a:t>– </a:t>
            </a:r>
          </a:p>
          <a:p>
            <a:r>
              <a:rPr lang="en-US" baseline="0" dirty="0" smtClean="0"/>
              <a:t>how </a:t>
            </a:r>
            <a:r>
              <a:rPr lang="en-US" baseline="0" dirty="0" smtClean="0"/>
              <a:t>do we design a platform for writing modular network applications in an intuitive way?</a:t>
            </a:r>
          </a:p>
          <a:p>
            <a:endParaRPr lang="en-US" baseline="0" dirty="0" smtClean="0"/>
          </a:p>
        </p:txBody>
      </p:sp>
      <p:sp>
        <p:nvSpPr>
          <p:cNvPr id="4" name="Slide Number Placeholder 3"/>
          <p:cNvSpPr>
            <a:spLocks noGrp="1"/>
          </p:cNvSpPr>
          <p:nvPr>
            <p:ph type="sldNum" sz="quarter" idx="10"/>
          </p:nvPr>
        </p:nvSpPr>
        <p:spPr/>
        <p:txBody>
          <a:bodyPr/>
          <a:lstStyle/>
          <a:p>
            <a:fld id="{C0BAC150-71D9-B143-8A5E-44D1C8FD1E60}" type="slidenum">
              <a:rPr lang="en-US" smtClean="0"/>
              <a:t>8</a:t>
            </a:fld>
            <a:endParaRPr lang="en-US"/>
          </a:p>
        </p:txBody>
      </p:sp>
    </p:spTree>
    <p:extLst>
      <p:ext uri="{BB962C8B-B14F-4D97-AF65-F5344CB8AC3E}">
        <p14:creationId xmlns:p14="http://schemas.microsoft.com/office/powerpoint/2010/main" val="3150551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isn’t a trivial challenge.</a:t>
            </a:r>
          </a:p>
          <a:p>
            <a:r>
              <a:rPr lang="en-US" baseline="0" dirty="0" smtClean="0"/>
              <a:t>Consider the balance and route snippets we wrote earlier</a:t>
            </a:r>
          </a:p>
          <a:p>
            <a:r>
              <a:rPr lang="en-US" baseline="0" dirty="0" smtClean="0"/>
              <a:t>How can we combine them in sequence, first balancing then routing?</a:t>
            </a:r>
          </a:p>
          <a:p>
            <a:r>
              <a:rPr lang="en-US" baseline="0" dirty="0" smtClean="0"/>
              <a:t>If we place our balancing rules at higher priority than our routing rules, we balance w/o routing</a:t>
            </a:r>
          </a:p>
          <a:p>
            <a:r>
              <a:rPr lang="en-US" baseline="0" dirty="0" smtClean="0"/>
              <a:t>If we place our routing rules at higher priority than our balancing rules, we route w/o balancing</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fact there’s no way to produce the desired policy without writing a new set of rules.</a:t>
            </a:r>
          </a:p>
          <a:p>
            <a:r>
              <a:rPr lang="en-US" baseline="0" dirty="0" smtClean="0"/>
              <a:t>No platform I’m aware of offers a general way to code even this simple instance of modularity.</a:t>
            </a:r>
          </a:p>
          <a:p>
            <a:r>
              <a:rPr lang="en-US" baseline="0" dirty="0" smtClean="0"/>
              <a:t>But our Pyretic system does this, and far more.</a:t>
            </a:r>
          </a:p>
        </p:txBody>
      </p:sp>
      <p:sp>
        <p:nvSpPr>
          <p:cNvPr id="4" name="Slide Number Placeholder 3"/>
          <p:cNvSpPr>
            <a:spLocks noGrp="1"/>
          </p:cNvSpPr>
          <p:nvPr>
            <p:ph type="sldNum" sz="quarter" idx="10"/>
          </p:nvPr>
        </p:nvSpPr>
        <p:spPr/>
        <p:txBody>
          <a:bodyPr/>
          <a:lstStyle/>
          <a:p>
            <a:fld id="{C0BAC150-71D9-B143-8A5E-44D1C8FD1E60}" type="slidenum">
              <a:rPr lang="en-US" smtClean="0"/>
              <a:t>9</a:t>
            </a:fld>
            <a:endParaRPr lang="en-US"/>
          </a:p>
        </p:txBody>
      </p:sp>
    </p:spTree>
    <p:extLst>
      <p:ext uri="{BB962C8B-B14F-4D97-AF65-F5344CB8AC3E}">
        <p14:creationId xmlns:p14="http://schemas.microsoft.com/office/powerpoint/2010/main" val="3150551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BE7221-A141-AA43-B1F0-23D2847EA1E7}" type="datetime1">
              <a:rPr lang="en-US" smtClean="0"/>
              <a:t>4/3/13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2431CD-A83D-384C-97C7-66FF0CCEF56F}" type="slidenum">
              <a:rPr lang="en-US" smtClean="0"/>
              <a:t>‹#›</a:t>
            </a:fld>
            <a:endParaRPr lang="en-US" dirty="0"/>
          </a:p>
        </p:txBody>
      </p:sp>
    </p:spTree>
    <p:extLst>
      <p:ext uri="{BB962C8B-B14F-4D97-AF65-F5344CB8AC3E}">
        <p14:creationId xmlns:p14="http://schemas.microsoft.com/office/powerpoint/2010/main" val="3899453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A146FD-CAEB-C54F-B132-B4CA3EC352AC}" type="datetime1">
              <a:rPr lang="en-US" smtClean="0"/>
              <a:t>4/3/13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2431CD-A83D-384C-97C7-66FF0CCEF56F}" type="slidenum">
              <a:rPr lang="en-US" smtClean="0"/>
              <a:t>‹#›</a:t>
            </a:fld>
            <a:endParaRPr lang="en-US" dirty="0"/>
          </a:p>
        </p:txBody>
      </p:sp>
    </p:spTree>
    <p:extLst>
      <p:ext uri="{BB962C8B-B14F-4D97-AF65-F5344CB8AC3E}">
        <p14:creationId xmlns:p14="http://schemas.microsoft.com/office/powerpoint/2010/main" val="2453805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07343F-F236-D24F-9542-1F5BF53408EE}" type="datetime1">
              <a:rPr lang="en-US" smtClean="0"/>
              <a:t>4/3/13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2431CD-A83D-384C-97C7-66FF0CCEF56F}" type="slidenum">
              <a:rPr lang="en-US" smtClean="0"/>
              <a:t>‹#›</a:t>
            </a:fld>
            <a:endParaRPr lang="en-US" dirty="0"/>
          </a:p>
        </p:txBody>
      </p:sp>
    </p:spTree>
    <p:extLst>
      <p:ext uri="{BB962C8B-B14F-4D97-AF65-F5344CB8AC3E}">
        <p14:creationId xmlns:p14="http://schemas.microsoft.com/office/powerpoint/2010/main" val="1774011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D26873-4DAE-B741-9B99-9D8B68699C87}" type="datetime1">
              <a:rPr lang="en-US" smtClean="0"/>
              <a:t>4/3/13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2431CD-A83D-384C-97C7-66FF0CCEF56F}" type="slidenum">
              <a:rPr lang="en-US" smtClean="0"/>
              <a:t>‹#›</a:t>
            </a:fld>
            <a:endParaRPr lang="en-US" dirty="0"/>
          </a:p>
        </p:txBody>
      </p:sp>
    </p:spTree>
    <p:extLst>
      <p:ext uri="{BB962C8B-B14F-4D97-AF65-F5344CB8AC3E}">
        <p14:creationId xmlns:p14="http://schemas.microsoft.com/office/powerpoint/2010/main" val="3318489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40624F-1A88-BA4D-8F32-D8D68F384383}" type="datetime1">
              <a:rPr lang="en-US" smtClean="0"/>
              <a:t>4/3/13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2431CD-A83D-384C-97C7-66FF0CCEF56F}" type="slidenum">
              <a:rPr lang="en-US" smtClean="0"/>
              <a:t>‹#›</a:t>
            </a:fld>
            <a:endParaRPr lang="en-US" dirty="0"/>
          </a:p>
        </p:txBody>
      </p:sp>
    </p:spTree>
    <p:extLst>
      <p:ext uri="{BB962C8B-B14F-4D97-AF65-F5344CB8AC3E}">
        <p14:creationId xmlns:p14="http://schemas.microsoft.com/office/powerpoint/2010/main" val="1363675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F19989-A835-614E-8756-5C3A6DA81AD9}" type="datetime1">
              <a:rPr lang="en-US" smtClean="0"/>
              <a:t>4/3/13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2431CD-A83D-384C-97C7-66FF0CCEF56F}" type="slidenum">
              <a:rPr lang="en-US" smtClean="0"/>
              <a:t>‹#›</a:t>
            </a:fld>
            <a:endParaRPr lang="en-US" dirty="0"/>
          </a:p>
        </p:txBody>
      </p:sp>
    </p:spTree>
    <p:extLst>
      <p:ext uri="{BB962C8B-B14F-4D97-AF65-F5344CB8AC3E}">
        <p14:creationId xmlns:p14="http://schemas.microsoft.com/office/powerpoint/2010/main" val="1684238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276F12-EDFE-114A-B8B0-2910906EE2F2}" type="datetime1">
              <a:rPr lang="en-US" smtClean="0"/>
              <a:t>4/3/13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2431CD-A83D-384C-97C7-66FF0CCEF56F}" type="slidenum">
              <a:rPr lang="en-US" smtClean="0"/>
              <a:t>‹#›</a:t>
            </a:fld>
            <a:endParaRPr lang="en-US" dirty="0"/>
          </a:p>
        </p:txBody>
      </p:sp>
    </p:spTree>
    <p:extLst>
      <p:ext uri="{BB962C8B-B14F-4D97-AF65-F5344CB8AC3E}">
        <p14:creationId xmlns:p14="http://schemas.microsoft.com/office/powerpoint/2010/main" val="3663010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F844CF-6988-C044-98A8-B4CCC8BD5E44}" type="datetime1">
              <a:rPr lang="en-US" smtClean="0"/>
              <a:t>4/3/13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2431CD-A83D-384C-97C7-66FF0CCEF56F}" type="slidenum">
              <a:rPr lang="en-US" smtClean="0"/>
              <a:t>‹#›</a:t>
            </a:fld>
            <a:endParaRPr lang="en-US" dirty="0"/>
          </a:p>
        </p:txBody>
      </p:sp>
    </p:spTree>
    <p:extLst>
      <p:ext uri="{BB962C8B-B14F-4D97-AF65-F5344CB8AC3E}">
        <p14:creationId xmlns:p14="http://schemas.microsoft.com/office/powerpoint/2010/main" val="4148700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69443-4150-6948-B8B2-657E1C7F7449}" type="datetime1">
              <a:rPr lang="en-US" smtClean="0"/>
              <a:t>4/3/13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2431CD-A83D-384C-97C7-66FF0CCEF56F}" type="slidenum">
              <a:rPr lang="en-US" smtClean="0"/>
              <a:t>‹#›</a:t>
            </a:fld>
            <a:endParaRPr lang="en-US" dirty="0"/>
          </a:p>
        </p:txBody>
      </p:sp>
    </p:spTree>
    <p:extLst>
      <p:ext uri="{BB962C8B-B14F-4D97-AF65-F5344CB8AC3E}">
        <p14:creationId xmlns:p14="http://schemas.microsoft.com/office/powerpoint/2010/main" val="119628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DBEC35-A62B-A846-A654-946E4A678AFE}" type="datetime1">
              <a:rPr lang="en-US" smtClean="0"/>
              <a:t>4/3/13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2431CD-A83D-384C-97C7-66FF0CCEF56F}" type="slidenum">
              <a:rPr lang="en-US" smtClean="0"/>
              <a:t>‹#›</a:t>
            </a:fld>
            <a:endParaRPr lang="en-US" dirty="0"/>
          </a:p>
        </p:txBody>
      </p:sp>
    </p:spTree>
    <p:extLst>
      <p:ext uri="{BB962C8B-B14F-4D97-AF65-F5344CB8AC3E}">
        <p14:creationId xmlns:p14="http://schemas.microsoft.com/office/powerpoint/2010/main" val="3004398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FB4760-C3B7-E349-85B8-7B6FCB4D35D5}" type="datetime1">
              <a:rPr lang="en-US" smtClean="0"/>
              <a:t>4/3/13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2431CD-A83D-384C-97C7-66FF0CCEF56F}" type="slidenum">
              <a:rPr lang="en-US" smtClean="0"/>
              <a:t>‹#›</a:t>
            </a:fld>
            <a:endParaRPr lang="en-US" dirty="0"/>
          </a:p>
        </p:txBody>
      </p:sp>
    </p:spTree>
    <p:extLst>
      <p:ext uri="{BB962C8B-B14F-4D97-AF65-F5344CB8AC3E}">
        <p14:creationId xmlns:p14="http://schemas.microsoft.com/office/powerpoint/2010/main" val="12399019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alpha val="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575C6-B12F-EB40-887D-260FBEAD9CEE}" type="datetime1">
              <a:rPr lang="en-US" smtClean="0"/>
              <a:t>4/3/13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431CD-A83D-384C-97C7-66FF0CCEF56F}" type="slidenum">
              <a:rPr lang="en-US" smtClean="0"/>
              <a:t>‹#›</a:t>
            </a:fld>
            <a:endParaRPr lang="en-US" dirty="0"/>
          </a:p>
        </p:txBody>
      </p:sp>
    </p:spTree>
    <p:extLst>
      <p:ext uri="{BB962C8B-B14F-4D97-AF65-F5344CB8AC3E}">
        <p14:creationId xmlns:p14="http://schemas.microsoft.com/office/powerpoint/2010/main" val="401219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5.tiff"/><Relationship Id="rId5" Type="http://schemas.openxmlformats.org/officeDocument/2006/relationships/image" Target="../media/image1.pn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5.tiff"/><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2.pn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png"/><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5.tiff"/><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2.xml"/><Relationship Id="rId3"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2.xml"/><Relationship Id="rId3"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5.tiff"/><Relationship Id="rId1" Type="http://schemas.openxmlformats.org/officeDocument/2006/relationships/tags" Target="../tags/tag18.xml"/><Relationship Id="rId2"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2.xml"/><Relationship Id="rId3"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2.xml"/><Relationship Id="rId3"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2.xml"/><Relationship Id="rId3"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tif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2.xml"/><Relationship Id="rId3"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image" Target="../media/image5.tiff"/><Relationship Id="rId1" Type="http://schemas.openxmlformats.org/officeDocument/2006/relationships/tags" Target="../tags/tag23.x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image" Target="../media/image5.tiff"/><Relationship Id="rId1" Type="http://schemas.openxmlformats.org/officeDocument/2006/relationships/tags" Target="../tags/tag24.x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image" Target="../media/image5.tiff"/><Relationship Id="rId1" Type="http://schemas.openxmlformats.org/officeDocument/2006/relationships/tags" Target="../tags/tag25.x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image" Target="../media/image1.png"/><Relationship Id="rId5" Type="http://schemas.openxmlformats.org/officeDocument/2006/relationships/hyperlink" Target="http://www.frenetic-lang.org/pyretic" TargetMode="External"/><Relationship Id="rId1" Type="http://schemas.openxmlformats.org/officeDocument/2006/relationships/tags" Target="../tags/tag26.x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image" Target="../media/image1.png"/><Relationship Id="rId5" Type="http://schemas.openxmlformats.org/officeDocument/2006/relationships/hyperlink" Target="http://www.frenetic-lang.org/pyretic" TargetMode="External"/><Relationship Id="rId1" Type="http://schemas.openxmlformats.org/officeDocument/2006/relationships/tags" Target="../tags/tag27.x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6.png"/><Relationship Id="rId5" Type="http://schemas.openxmlformats.org/officeDocument/2006/relationships/image" Target="../media/image2.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lossy-flame-hi.png"/>
          <p:cNvPicPr>
            <a:picLocks noChangeAspect="1"/>
          </p:cNvPicPr>
          <p:nvPr/>
        </p:nvPicPr>
        <p:blipFill>
          <a:blip r:embed="rId3">
            <a:alphaModFix amt="85000"/>
            <a:extLst>
              <a:ext uri="{28A0092B-C50C-407E-A947-70E740481C1C}">
                <a14:useLocalDpi xmlns:a14="http://schemas.microsoft.com/office/drawing/2010/main" val="0"/>
              </a:ext>
            </a:extLst>
          </a:blip>
          <a:stretch>
            <a:fillRect/>
          </a:stretch>
        </p:blipFill>
        <p:spPr>
          <a:xfrm>
            <a:off x="2469657" y="694337"/>
            <a:ext cx="4120896" cy="5358966"/>
          </a:xfrm>
          <a:prstGeom prst="rect">
            <a:avLst/>
          </a:prstGeom>
        </p:spPr>
      </p:pic>
      <p:sp>
        <p:nvSpPr>
          <p:cNvPr id="2" name="Title 1"/>
          <p:cNvSpPr>
            <a:spLocks noGrp="1"/>
          </p:cNvSpPr>
          <p:nvPr>
            <p:ph type="ctrTitle"/>
          </p:nvPr>
        </p:nvSpPr>
        <p:spPr>
          <a:xfrm>
            <a:off x="414421" y="830361"/>
            <a:ext cx="8435474" cy="1806571"/>
          </a:xfrm>
        </p:spPr>
        <p:txBody>
          <a:bodyPr>
            <a:normAutofit fontScale="90000"/>
          </a:bodyPr>
          <a:lstStyle/>
          <a:p>
            <a:r>
              <a:rPr lang="en-US" sz="6100" dirty="0" smtClean="0"/>
              <a:t>Composing </a:t>
            </a:r>
            <a:br>
              <a:rPr lang="en-US" sz="6100" dirty="0" smtClean="0"/>
            </a:br>
            <a:r>
              <a:rPr lang="en-US" sz="5400" dirty="0" smtClean="0"/>
              <a:t>Software-Defined Networks</a:t>
            </a:r>
            <a:endParaRPr lang="en-US" dirty="0">
              <a:latin typeface="Consolas"/>
              <a:cs typeface="Consolas"/>
            </a:endParaRPr>
          </a:p>
        </p:txBody>
      </p:sp>
      <p:sp>
        <p:nvSpPr>
          <p:cNvPr id="7" name="Subtitle 2"/>
          <p:cNvSpPr>
            <a:spLocks noGrp="1"/>
          </p:cNvSpPr>
          <p:nvPr>
            <p:ph type="subTitle" idx="1"/>
          </p:nvPr>
        </p:nvSpPr>
        <p:spPr>
          <a:xfrm>
            <a:off x="-80208" y="5775148"/>
            <a:ext cx="9144000" cy="2166772"/>
          </a:xfrm>
        </p:spPr>
        <p:txBody>
          <a:bodyPr>
            <a:noAutofit/>
          </a:bodyPr>
          <a:lstStyle/>
          <a:p>
            <a:r>
              <a:rPr lang="en-US" sz="3400" dirty="0" smtClean="0"/>
              <a:t>Princeton*					Cornell^     </a:t>
            </a:r>
            <a:r>
              <a:rPr lang="en-US" sz="3400" dirty="0" smtClean="0">
                <a:ea typeface="小塚ゴシック Pro R"/>
                <a:cs typeface="小塚ゴシック Pro R"/>
              </a:rPr>
              <a:t>	</a:t>
            </a:r>
            <a:r>
              <a:rPr lang="en-US" sz="3000" dirty="0" smtClean="0">
                <a:ea typeface="小塚ゴシック Pro R"/>
                <a:cs typeface="小塚ゴシック Pro R"/>
              </a:rPr>
              <a:t>	</a:t>
            </a:r>
            <a:endParaRPr lang="en-US" sz="3000" dirty="0">
              <a:ea typeface="小塚ゴシック Pro R"/>
              <a:cs typeface="小塚ゴシック Pro R"/>
            </a:endParaRPr>
          </a:p>
        </p:txBody>
      </p:sp>
      <p:sp>
        <p:nvSpPr>
          <p:cNvPr id="20" name="Subtitle 2"/>
          <p:cNvSpPr txBox="1">
            <a:spLocks/>
          </p:cNvSpPr>
          <p:nvPr/>
        </p:nvSpPr>
        <p:spPr>
          <a:xfrm>
            <a:off x="131114" y="3151711"/>
            <a:ext cx="8875889" cy="175260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solidFill>
                  <a:schemeClr val="tx1"/>
                </a:solidFill>
              </a:rPr>
              <a:t>Chris </a:t>
            </a:r>
            <a:r>
              <a:rPr lang="en-US" dirty="0" smtClean="0">
                <a:solidFill>
                  <a:schemeClr val="tx1"/>
                </a:solidFill>
              </a:rPr>
              <a:t>Monsanto*, </a:t>
            </a:r>
            <a:r>
              <a:rPr lang="en-US" b="1" dirty="0">
                <a:solidFill>
                  <a:schemeClr val="tx1"/>
                </a:solidFill>
              </a:rPr>
              <a:t>Joshua </a:t>
            </a:r>
            <a:r>
              <a:rPr lang="en-US" b="1" dirty="0" smtClean="0">
                <a:solidFill>
                  <a:schemeClr val="tx1"/>
                </a:solidFill>
              </a:rPr>
              <a:t>Reich*</a:t>
            </a:r>
            <a:endParaRPr lang="en-US" dirty="0">
              <a:solidFill>
                <a:schemeClr val="tx1"/>
              </a:solidFill>
            </a:endParaRPr>
          </a:p>
          <a:p>
            <a:r>
              <a:rPr lang="en-US" dirty="0">
                <a:solidFill>
                  <a:schemeClr val="tx1"/>
                </a:solidFill>
              </a:rPr>
              <a:t>Nate Foster</a:t>
            </a:r>
            <a:r>
              <a:rPr lang="en-US" dirty="0" smtClean="0">
                <a:solidFill>
                  <a:schemeClr val="tx1"/>
                </a:solidFill>
              </a:rPr>
              <a:t>^, Jen Rexford*, </a:t>
            </a:r>
            <a:r>
              <a:rPr lang="en-US" dirty="0">
                <a:solidFill>
                  <a:schemeClr val="tx1"/>
                </a:solidFill>
              </a:rPr>
              <a:t>David </a:t>
            </a:r>
            <a:r>
              <a:rPr lang="en-US" dirty="0" smtClean="0">
                <a:solidFill>
                  <a:schemeClr val="tx1"/>
                </a:solidFill>
              </a:rPr>
              <a:t>Walker* </a:t>
            </a:r>
            <a:r>
              <a:rPr lang="en-US" dirty="0"/>
              <a:t>	</a:t>
            </a:r>
            <a:endParaRPr lang="en-US" dirty="0" smtClean="0"/>
          </a:p>
          <a:p>
            <a:r>
              <a:rPr lang="en-US" sz="3000" dirty="0" err="1" smtClean="0">
                <a:solidFill>
                  <a:schemeClr val="tx1">
                    <a:lumMod val="85000"/>
                    <a:lumOff val="15000"/>
                  </a:schemeClr>
                </a:solidFill>
                <a:latin typeface="Consolas"/>
                <a:cs typeface="Consolas"/>
              </a:rPr>
              <a:t>www.frenetic-lang.org</a:t>
            </a:r>
            <a:r>
              <a:rPr lang="en-US" sz="3000" dirty="0" smtClean="0">
                <a:solidFill>
                  <a:schemeClr val="tx1">
                    <a:lumMod val="85000"/>
                    <a:lumOff val="15000"/>
                  </a:schemeClr>
                </a:solidFill>
                <a:latin typeface="Consolas"/>
                <a:cs typeface="Consolas"/>
              </a:rPr>
              <a:t>/pyretic </a:t>
            </a:r>
          </a:p>
          <a:p>
            <a:r>
              <a:rPr lang="en-US" dirty="0" smtClean="0">
                <a:ea typeface="小塚ゴシック Pro R"/>
                <a:cs typeface="小塚ゴシック Pro R"/>
              </a:rPr>
              <a:t>	</a:t>
            </a:r>
            <a:endParaRPr lang="en-US" dirty="0">
              <a:ea typeface="小塚ゴシック Pro R"/>
              <a:cs typeface="小塚ゴシック Pro R"/>
            </a:endParaRPr>
          </a:p>
        </p:txBody>
      </p:sp>
    </p:spTree>
    <p:extLst>
      <p:ext uri="{BB962C8B-B14F-4D97-AF65-F5344CB8AC3E}">
        <p14:creationId xmlns:p14="http://schemas.microsoft.com/office/powerpoint/2010/main" val="743282071"/>
      </p:ext>
    </p:extLst>
  </p:cSld>
  <p:clrMapOvr>
    <a:masterClrMapping/>
  </p:clrMapOvr>
  <mc:AlternateContent xmlns:mc="http://schemas.openxmlformats.org/markup-compatibility/2006" xmlns:p14="http://schemas.microsoft.com/office/powerpoint/2010/main">
    <mc:Choice Requires="p14">
      <p:transition p14:dur="0" advTm="16549"/>
    </mc:Choice>
    <mc:Fallback xmlns="">
      <p:transition xmlns:p14="http://schemas.microsoft.com/office/powerpoint/2010/main" advTm="16549"/>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815971494"/>
              </p:ext>
            </p:extLst>
          </p:nvPr>
        </p:nvGraphicFramePr>
        <p:xfrm>
          <a:off x="318432" y="1644029"/>
          <a:ext cx="8464621" cy="3674909"/>
        </p:xfrm>
        <a:graphic>
          <a:graphicData uri="http://schemas.openxmlformats.org/drawingml/2006/table">
            <a:tbl>
              <a:tblPr firstRow="1" bandRow="1">
                <a:tableStyleId>{2D5ABB26-0587-4C30-8999-92F81FD0307C}</a:tableStyleId>
              </a:tblPr>
              <a:tblGrid>
                <a:gridCol w="2141357"/>
                <a:gridCol w="3064711"/>
                <a:gridCol w="3258553"/>
              </a:tblGrid>
              <a:tr h="657389">
                <a:tc>
                  <a:txBody>
                    <a:bodyPr/>
                    <a:lstStyle/>
                    <a:p>
                      <a:pPr algn="ctr"/>
                      <a:r>
                        <a:rPr lang="en-US" sz="3000" b="1" dirty="0" smtClean="0"/>
                        <a:t>Abstracts</a:t>
                      </a:r>
                      <a:endParaRPr lang="en-US" sz="30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000" b="1" dirty="0" smtClean="0"/>
                        <a:t>Providing</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000" b="1" dirty="0" smtClean="0"/>
                        <a:t>Supporting</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r>
              <a:tr h="745093">
                <a:tc>
                  <a:txBody>
                    <a:bodyPr/>
                    <a:lstStyle/>
                    <a:p>
                      <a:pPr algn="ctr"/>
                      <a:r>
                        <a:rPr lang="en-US" sz="3000" b="1" i="1" dirty="0" smtClean="0"/>
                        <a:t>Policy</a:t>
                      </a:r>
                      <a:endParaRPr lang="en-US" sz="3000" b="1" i="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000" b="0" dirty="0" smtClean="0">
                          <a:solidFill>
                            <a:schemeClr val="accent4"/>
                          </a:solidFill>
                        </a:rPr>
                        <a:t>Compositional Operators</a:t>
                      </a:r>
                      <a:endParaRPr lang="en-US" sz="3000" b="0" dirty="0">
                        <a:solidFill>
                          <a:schemeClr val="accent4"/>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000" b="0" baseline="0" dirty="0" smtClean="0">
                          <a:solidFill>
                            <a:srgbClr val="8064A2"/>
                          </a:solidFill>
                        </a:rPr>
                        <a:t>Functional Composition</a:t>
                      </a:r>
                      <a:endParaRPr lang="en-US" sz="3000" b="0" dirty="0" smtClean="0">
                        <a:solidFill>
                          <a:schemeClr val="accent4"/>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35263">
                <a:tc>
                  <a:txBody>
                    <a:bodyPr/>
                    <a:lstStyle/>
                    <a:p>
                      <a:pPr algn="ctr"/>
                      <a:r>
                        <a:rPr lang="en-US" sz="3000" b="1" i="1" dirty="0" smtClean="0"/>
                        <a:t>Network</a:t>
                      </a:r>
                      <a:endParaRPr lang="en-US" sz="3000" b="1" i="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000" b="0" dirty="0" smtClean="0">
                          <a:solidFill>
                            <a:srgbClr val="8064A2"/>
                          </a:solidFill>
                        </a:rPr>
                        <a:t>Layered Abstract</a:t>
                      </a:r>
                      <a:r>
                        <a:rPr lang="en-US" sz="3000" b="0" baseline="0" dirty="0" smtClean="0">
                          <a:solidFill>
                            <a:srgbClr val="8064A2"/>
                          </a:solidFill>
                        </a:rPr>
                        <a:t> Topologies</a:t>
                      </a:r>
                      <a:endParaRPr lang="en-US" sz="3000" b="0" dirty="0">
                        <a:solidFill>
                          <a:srgbClr val="8064A2"/>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000" b="0" baseline="0" dirty="0" smtClean="0">
                          <a:solidFill>
                            <a:srgbClr val="8064A2"/>
                          </a:solidFill>
                        </a:rPr>
                        <a:t>Topological</a:t>
                      </a:r>
                    </a:p>
                    <a:p>
                      <a:pPr algn="ctr"/>
                      <a:r>
                        <a:rPr lang="en-US" sz="3000" b="0" baseline="0" dirty="0" smtClean="0">
                          <a:solidFill>
                            <a:srgbClr val="8064A2"/>
                          </a:solidFill>
                        </a:rPr>
                        <a:t>Decomposition</a:t>
                      </a:r>
                      <a:endParaRPr lang="en-US" sz="3000" b="0" dirty="0">
                        <a:solidFill>
                          <a:srgbClr val="8064A2"/>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874059">
                <a:tc>
                  <a:txBody>
                    <a:bodyPr/>
                    <a:lstStyle/>
                    <a:p>
                      <a:pPr algn="ctr"/>
                      <a:r>
                        <a:rPr lang="en-US" sz="3000" b="1" i="1" dirty="0" smtClean="0"/>
                        <a:t>Packet</a:t>
                      </a:r>
                      <a:endParaRPr lang="en-US" sz="3000" b="1" i="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000" b="0" baseline="0" dirty="0" smtClean="0">
                          <a:solidFill>
                            <a:srgbClr val="8064A2"/>
                          </a:solidFill>
                        </a:rPr>
                        <a:t>Extensible Headers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000" b="0" baseline="0" dirty="0" smtClean="0">
                          <a:solidFill>
                            <a:srgbClr val="8064A2"/>
                          </a:solidFill>
                        </a:rPr>
                        <a:t>Policy &amp; Network Abstractions</a:t>
                      </a:r>
                      <a:endParaRPr lang="en-US" sz="3000" b="0" dirty="0" smtClean="0">
                        <a:solidFill>
                          <a:srgbClr val="8064A2"/>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6" name="Rectangle 5"/>
          <p:cNvSpPr/>
          <p:nvPr/>
        </p:nvSpPr>
        <p:spPr>
          <a:xfrm>
            <a:off x="216279" y="3314034"/>
            <a:ext cx="8861171" cy="1090408"/>
          </a:xfrm>
          <a:prstGeom prst="rect">
            <a:avLst/>
          </a:prstGeom>
          <a:blipFill rotWithShape="1">
            <a:blip r:embed="rId4"/>
            <a:stretch>
              <a:fillRect/>
            </a:stretch>
          </a:blipFill>
          <a:ln w="127000">
            <a:no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Rectangle 10"/>
          <p:cNvSpPr/>
          <p:nvPr/>
        </p:nvSpPr>
        <p:spPr>
          <a:xfrm>
            <a:off x="221631" y="2308591"/>
            <a:ext cx="8861171" cy="1008618"/>
          </a:xfrm>
          <a:prstGeom prst="rect">
            <a:avLst/>
          </a:prstGeom>
          <a:blipFill rotWithShape="1">
            <a:blip r:embed="rId4"/>
            <a:stretch>
              <a:fillRect/>
            </a:stretch>
          </a:blipFill>
          <a:ln w="127000">
            <a:no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 name="Straight Arrow Connector 4"/>
          <p:cNvCxnSpPr/>
          <p:nvPr/>
        </p:nvCxnSpPr>
        <p:spPr>
          <a:xfrm flipH="1" flipV="1">
            <a:off x="1981111" y="2651279"/>
            <a:ext cx="3585325" cy="203200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flipV="1">
            <a:off x="2191123" y="3945859"/>
            <a:ext cx="3375313" cy="73742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10442" y="268109"/>
            <a:ext cx="8686800" cy="1143000"/>
          </a:xfrm>
        </p:spPr>
        <p:txBody>
          <a:bodyPr>
            <a:normAutofit/>
          </a:bodyPr>
          <a:lstStyle/>
          <a:p>
            <a:r>
              <a:rPr lang="en-US" dirty="0" smtClean="0">
                <a:latin typeface="Consolas"/>
                <a:cs typeface="Consolas"/>
              </a:rPr>
              <a:t>  Pyretic</a:t>
            </a:r>
            <a:r>
              <a:rPr lang="en-US" dirty="0" smtClean="0"/>
              <a:t> (Contributions)</a:t>
            </a:r>
            <a:endParaRPr lang="en-US" dirty="0"/>
          </a:p>
        </p:txBody>
      </p:sp>
      <p:sp>
        <p:nvSpPr>
          <p:cNvPr id="4" name="Slide Number Placeholder 3"/>
          <p:cNvSpPr>
            <a:spLocks noGrp="1"/>
          </p:cNvSpPr>
          <p:nvPr>
            <p:ph type="sldNum" sz="quarter" idx="12"/>
          </p:nvPr>
        </p:nvSpPr>
        <p:spPr/>
        <p:txBody>
          <a:bodyPr/>
          <a:lstStyle/>
          <a:p>
            <a:fld id="{502431CD-A83D-384C-97C7-66FF0CCEF56F}" type="slidenum">
              <a:rPr lang="en-US" smtClean="0"/>
              <a:t>10</a:t>
            </a:fld>
            <a:endParaRPr lang="en-US" dirty="0"/>
          </a:p>
        </p:txBody>
      </p:sp>
      <p:pic>
        <p:nvPicPr>
          <p:cNvPr id="9" name="Picture 8" descr="glossy-flame-hi.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375" y="250624"/>
            <a:ext cx="831343" cy="1081110"/>
          </a:xfrm>
          <a:prstGeom prst="rect">
            <a:avLst/>
          </a:prstGeom>
        </p:spPr>
      </p:pic>
      <p:sp>
        <p:nvSpPr>
          <p:cNvPr id="8" name="Rectangle 7"/>
          <p:cNvSpPr/>
          <p:nvPr/>
        </p:nvSpPr>
        <p:spPr>
          <a:xfrm>
            <a:off x="277101" y="4318000"/>
            <a:ext cx="8770467" cy="2169503"/>
          </a:xfrm>
          <a:prstGeom prst="rect">
            <a:avLst/>
          </a:prstGeom>
          <a:blipFill rotWithShape="1">
            <a:blip r:embed="rId4"/>
            <a:stretch>
              <a:fillRect/>
            </a:stretch>
          </a:blipFill>
          <a:ln w="127000">
            <a:no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61318644"/>
      </p:ext>
    </p:extLst>
  </p:cSld>
  <p:clrMapOvr>
    <a:masterClrMapping/>
  </p:clrMapOvr>
  <mc:AlternateContent xmlns:mc="http://schemas.openxmlformats.org/markup-compatibility/2006" xmlns:p14="http://schemas.microsoft.com/office/powerpoint/2010/main">
    <mc:Choice Requires="p14">
      <p:transition spd="slow" p14:dur="2000" advTm="41726"/>
    </mc:Choice>
    <mc:Fallback xmlns="">
      <p:transition xmlns:p14="http://schemas.microsoft.com/office/powerpoint/2010/main" spd="slow" advTm="4172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Table 29"/>
          <p:cNvGraphicFramePr>
            <a:graphicFrameLocks noGrp="1"/>
          </p:cNvGraphicFramePr>
          <p:nvPr>
            <p:extLst>
              <p:ext uri="{D42A27DB-BD31-4B8C-83A1-F6EECF244321}">
                <p14:modId xmlns:p14="http://schemas.microsoft.com/office/powerpoint/2010/main" val="2350011728"/>
              </p:ext>
            </p:extLst>
          </p:nvPr>
        </p:nvGraphicFramePr>
        <p:xfrm>
          <a:off x="238809" y="4524374"/>
          <a:ext cx="8673953" cy="1897380"/>
        </p:xfrm>
        <a:graphic>
          <a:graphicData uri="http://schemas.openxmlformats.org/drawingml/2006/table">
            <a:tbl>
              <a:tblPr firstRow="1" bandRow="1">
                <a:tableStyleId>{2D5ABB26-0587-4C30-8999-92F81FD0307C}</a:tableStyleId>
              </a:tblPr>
              <a:tblGrid>
                <a:gridCol w="2917994"/>
                <a:gridCol w="2935729"/>
                <a:gridCol w="2820230"/>
              </a:tblGrid>
              <a:tr h="746126">
                <a:tc>
                  <a:txBody>
                    <a:bodyPr/>
                    <a:lstStyle/>
                    <a:p>
                      <a:pPr marL="0" marR="0" indent="0" algn="ctr" defTabSz="457200" rtl="0" eaLnBrk="1" fontAlgn="auto" latinLnBrk="0" hangingPunct="1">
                        <a:lnSpc>
                          <a:spcPct val="50000"/>
                        </a:lnSpc>
                        <a:spcBef>
                          <a:spcPts val="0"/>
                        </a:spcBef>
                        <a:spcAft>
                          <a:spcPts val="0"/>
                        </a:spcAft>
                        <a:buClrTx/>
                        <a:buSzTx/>
                        <a:buFontTx/>
                        <a:buNone/>
                        <a:tabLst/>
                        <a:defRPr/>
                      </a:pPr>
                      <a:r>
                        <a:rPr lang="en-US" sz="2200" dirty="0" smtClean="0"/>
                        <a:t>Module 1: </a:t>
                      </a:r>
                    </a:p>
                    <a:p>
                      <a:pPr marL="0" marR="0" indent="0" algn="ctr" defTabSz="457200" rtl="0" eaLnBrk="1" fontAlgn="auto" latinLnBrk="0" hangingPunct="1">
                        <a:lnSpc>
                          <a:spcPct val="100000"/>
                        </a:lnSpc>
                        <a:spcBef>
                          <a:spcPts val="0"/>
                        </a:spcBef>
                        <a:spcAft>
                          <a:spcPts val="0"/>
                        </a:spcAft>
                        <a:buClrTx/>
                        <a:buSzTx/>
                        <a:buFontTx/>
                        <a:buNone/>
                        <a:tabLst/>
                        <a:defRPr/>
                      </a:pPr>
                      <a:r>
                        <a:rPr lang="en-US" sz="3400" b="1" dirty="0" smtClean="0">
                          <a:solidFill>
                            <a:schemeClr val="accent1"/>
                          </a:solidFill>
                          <a:latin typeface="Consolas"/>
                          <a:cs typeface="Consolas"/>
                        </a:rPr>
                        <a:t>Balance</a:t>
                      </a:r>
                    </a:p>
                    <a:p>
                      <a:pPr marL="0" indent="0" algn="ctr">
                        <a:buFont typeface="Arial"/>
                        <a:buNone/>
                      </a:pPr>
                      <a:r>
                        <a:rPr lang="en-US" sz="2200" dirty="0" smtClean="0">
                          <a:solidFill>
                            <a:schemeClr val="accent1"/>
                          </a:solidFill>
                        </a:rPr>
                        <a:t>Rewrite </a:t>
                      </a:r>
                      <a:r>
                        <a:rPr lang="en-US" sz="2200" dirty="0" err="1" smtClean="0">
                          <a:solidFill>
                            <a:schemeClr val="accent1"/>
                          </a:solidFill>
                          <a:latin typeface="Consolas"/>
                          <a:cs typeface="Consolas"/>
                        </a:rPr>
                        <a:t>dstip</a:t>
                      </a:r>
                      <a:r>
                        <a:rPr lang="en-US" sz="2200" dirty="0" smtClean="0">
                          <a:solidFill>
                            <a:schemeClr val="accent1"/>
                          </a:solidFill>
                          <a:latin typeface="Consolas"/>
                          <a:cs typeface="Consolas"/>
                        </a:rPr>
                        <a:t> P</a:t>
                      </a:r>
                      <a:r>
                        <a:rPr lang="en-US" sz="2200" dirty="0" smtClean="0">
                          <a:solidFill>
                            <a:schemeClr val="accent1"/>
                          </a:solidFill>
                        </a:rPr>
                        <a:t> to</a:t>
                      </a:r>
                    </a:p>
                    <a:p>
                      <a:pPr marL="0" indent="0" algn="ctr">
                        <a:buFont typeface="Arial"/>
                        <a:buNone/>
                      </a:pPr>
                      <a:r>
                        <a:rPr lang="en-US" sz="2200" dirty="0" smtClean="0">
                          <a:solidFill>
                            <a:schemeClr val="accent1"/>
                          </a:solidFill>
                          <a:latin typeface="Consolas"/>
                          <a:cs typeface="Consolas"/>
                        </a:rPr>
                        <a:t>A</a:t>
                      </a:r>
                      <a:r>
                        <a:rPr lang="en-US" sz="2200" dirty="0" smtClean="0">
                          <a:solidFill>
                            <a:schemeClr val="accent1"/>
                          </a:solidFill>
                        </a:rPr>
                        <a:t>, if </a:t>
                      </a:r>
                      <a:r>
                        <a:rPr lang="en-US" sz="2200" dirty="0" err="1" smtClean="0">
                          <a:solidFill>
                            <a:schemeClr val="accent1"/>
                          </a:solidFill>
                          <a:latin typeface="Consolas"/>
                          <a:cs typeface="Consolas"/>
                        </a:rPr>
                        <a:t>srcip</a:t>
                      </a:r>
                      <a:r>
                        <a:rPr lang="en-US" sz="2200" dirty="0" smtClean="0">
                          <a:solidFill>
                            <a:schemeClr val="accent1"/>
                          </a:solidFill>
                          <a:latin typeface="Consolas"/>
                          <a:cs typeface="Consolas"/>
                        </a:rPr>
                        <a:t>=0*</a:t>
                      </a:r>
                    </a:p>
                    <a:p>
                      <a:pPr marL="0" indent="0" algn="ctr">
                        <a:buFont typeface="Arial"/>
                        <a:buNone/>
                      </a:pPr>
                      <a:r>
                        <a:rPr lang="en-US" sz="2200" dirty="0" smtClean="0">
                          <a:solidFill>
                            <a:schemeClr val="accent1"/>
                          </a:solidFill>
                          <a:latin typeface="Consolas"/>
                          <a:cs typeface="Consolas"/>
                        </a:rPr>
                        <a:t>B</a:t>
                      </a:r>
                      <a:r>
                        <a:rPr lang="en-US" sz="2200" dirty="0" smtClean="0">
                          <a:solidFill>
                            <a:schemeClr val="accent1"/>
                          </a:solidFill>
                        </a:rPr>
                        <a:t>, if </a:t>
                      </a:r>
                      <a:r>
                        <a:rPr lang="en-US" sz="2200" dirty="0" err="1" smtClean="0">
                          <a:solidFill>
                            <a:schemeClr val="accent1"/>
                          </a:solidFill>
                          <a:latin typeface="Consolas"/>
                          <a:cs typeface="Consolas"/>
                        </a:rPr>
                        <a:t>srcip</a:t>
                      </a:r>
                      <a:r>
                        <a:rPr lang="en-US" sz="2200" dirty="0" smtClean="0">
                          <a:solidFill>
                            <a:schemeClr val="accent1"/>
                          </a:solidFill>
                          <a:latin typeface="Consolas"/>
                          <a:cs typeface="Consolas"/>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50000"/>
                        </a:lnSpc>
                        <a:spcBef>
                          <a:spcPts val="0"/>
                        </a:spcBef>
                        <a:spcAft>
                          <a:spcPts val="0"/>
                        </a:spcAft>
                        <a:buClrTx/>
                        <a:buSzTx/>
                        <a:buFontTx/>
                        <a:buNone/>
                        <a:tabLst/>
                        <a:defRPr/>
                      </a:pPr>
                      <a:r>
                        <a:rPr lang="en-US" sz="2200" b="0" i="0" dirty="0" smtClean="0">
                          <a:latin typeface="+mn-lt"/>
                          <a:cs typeface="Consolas"/>
                        </a:rPr>
                        <a:t>Module 2: </a:t>
                      </a:r>
                    </a:p>
                    <a:p>
                      <a:pPr marL="0" marR="0" indent="0" algn="ctr" defTabSz="457200" rtl="0" eaLnBrk="1" fontAlgn="auto" latinLnBrk="0" hangingPunct="1">
                        <a:lnSpc>
                          <a:spcPct val="100000"/>
                        </a:lnSpc>
                        <a:spcBef>
                          <a:spcPts val="0"/>
                        </a:spcBef>
                        <a:spcAft>
                          <a:spcPts val="0"/>
                        </a:spcAft>
                        <a:buClrTx/>
                        <a:buSzTx/>
                        <a:buFontTx/>
                        <a:buNone/>
                        <a:tabLst/>
                        <a:defRPr/>
                      </a:pPr>
                      <a:r>
                        <a:rPr lang="en-US" sz="3400" b="1" dirty="0" smtClean="0">
                          <a:solidFill>
                            <a:srgbClr val="008000"/>
                          </a:solidFill>
                          <a:latin typeface="Consolas"/>
                          <a:cs typeface="Consolas"/>
                        </a:rPr>
                        <a:t>Route</a:t>
                      </a:r>
                    </a:p>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solidFill>
                            <a:srgbClr val="008000"/>
                          </a:solidFill>
                        </a:rPr>
                        <a:t>Based on </a:t>
                      </a:r>
                      <a:r>
                        <a:rPr lang="en-US" sz="2200" dirty="0" err="1" smtClean="0">
                          <a:solidFill>
                            <a:srgbClr val="008000"/>
                          </a:solidFill>
                          <a:latin typeface="Consolas"/>
                          <a:cs typeface="Consolas"/>
                        </a:rPr>
                        <a:t>dstip</a:t>
                      </a:r>
                      <a:endParaRPr lang="en-US" sz="2200" dirty="0" smtClean="0">
                        <a:solidFill>
                          <a:srgbClr val="008000"/>
                        </a:solidFill>
                        <a:latin typeface="Consolas"/>
                        <a:cs typeface="Consola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50000"/>
                        </a:lnSpc>
                        <a:spcBef>
                          <a:spcPts val="0"/>
                        </a:spcBef>
                        <a:spcAft>
                          <a:spcPts val="0"/>
                        </a:spcAft>
                        <a:buClrTx/>
                        <a:buSzTx/>
                        <a:buFontTx/>
                        <a:buNone/>
                        <a:tabLst/>
                        <a:defRPr/>
                      </a:pPr>
                      <a:r>
                        <a:rPr lang="en-US" sz="2200" b="0" i="0" dirty="0" smtClean="0">
                          <a:latin typeface="+mn-lt"/>
                        </a:rPr>
                        <a:t>Module 3: </a:t>
                      </a:r>
                    </a:p>
                    <a:p>
                      <a:pPr marL="0" marR="0" indent="0" algn="ctr" defTabSz="457200" rtl="0" eaLnBrk="1" fontAlgn="auto" latinLnBrk="0" hangingPunct="1">
                        <a:lnSpc>
                          <a:spcPct val="100000"/>
                        </a:lnSpc>
                        <a:spcBef>
                          <a:spcPts val="0"/>
                        </a:spcBef>
                        <a:spcAft>
                          <a:spcPts val="0"/>
                        </a:spcAft>
                        <a:buClrTx/>
                        <a:buSzTx/>
                        <a:buFontTx/>
                        <a:buNone/>
                        <a:tabLst/>
                        <a:defRPr/>
                      </a:pPr>
                      <a:r>
                        <a:rPr lang="en-US" sz="3400" b="1" dirty="0" smtClean="0">
                          <a:solidFill>
                            <a:schemeClr val="accent4"/>
                          </a:solidFill>
                          <a:latin typeface="Consolas"/>
                          <a:cs typeface="Consolas"/>
                        </a:rPr>
                        <a:t>Monitor</a:t>
                      </a:r>
                    </a:p>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solidFill>
                            <a:schemeClr val="accent4"/>
                          </a:solidFill>
                        </a:rPr>
                        <a:t>count if </a:t>
                      </a:r>
                      <a:r>
                        <a:rPr lang="en-US" sz="2200" dirty="0" err="1" smtClean="0">
                          <a:solidFill>
                            <a:schemeClr val="accent4"/>
                          </a:solidFill>
                          <a:latin typeface="Consolas"/>
                          <a:cs typeface="Consolas"/>
                        </a:rPr>
                        <a:t>srcip</a:t>
                      </a:r>
                      <a:r>
                        <a:rPr lang="en-US" sz="2200" dirty="0" smtClean="0">
                          <a:solidFill>
                            <a:schemeClr val="accent4"/>
                          </a:solidFill>
                          <a:latin typeface="Consolas"/>
                          <a:cs typeface="Consolas"/>
                        </a:rPr>
                        <a:t>=X</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Slide Number Placeholder 3"/>
          <p:cNvSpPr>
            <a:spLocks noGrp="1"/>
          </p:cNvSpPr>
          <p:nvPr>
            <p:ph type="sldNum" sz="quarter" idx="12"/>
          </p:nvPr>
        </p:nvSpPr>
        <p:spPr/>
        <p:txBody>
          <a:bodyPr/>
          <a:lstStyle/>
          <a:p>
            <a:fld id="{502431CD-A83D-384C-97C7-66FF0CCEF56F}" type="slidenum">
              <a:rPr lang="en-US" smtClean="0"/>
              <a:t>11</a:t>
            </a:fld>
            <a:endParaRPr lang="en-US" dirty="0"/>
          </a:p>
        </p:txBody>
      </p:sp>
      <p:sp>
        <p:nvSpPr>
          <p:cNvPr id="31" name="Rectangle 30"/>
          <p:cNvSpPr/>
          <p:nvPr/>
        </p:nvSpPr>
        <p:spPr>
          <a:xfrm>
            <a:off x="3302000" y="4318000"/>
            <a:ext cx="2931317" cy="2169503"/>
          </a:xfrm>
          <a:prstGeom prst="rect">
            <a:avLst/>
          </a:prstGeom>
          <a:blipFill rotWithShape="1">
            <a:blip r:embed="rId4"/>
            <a:stretch>
              <a:fillRect/>
            </a:stretch>
          </a:blipFill>
          <a:ln w="127000">
            <a:no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Rectangle 31"/>
          <p:cNvSpPr/>
          <p:nvPr/>
        </p:nvSpPr>
        <p:spPr>
          <a:xfrm>
            <a:off x="5981445" y="4487602"/>
            <a:ext cx="3162555" cy="1814774"/>
          </a:xfrm>
          <a:prstGeom prst="rect">
            <a:avLst/>
          </a:prstGeom>
          <a:blipFill rotWithShape="1">
            <a:blip r:embed="rId4"/>
            <a:stretch>
              <a:fillRect/>
            </a:stretch>
          </a:blipFill>
          <a:ln w="127000">
            <a:no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rgbClr val="FF0000"/>
                </a:solidFill>
              </a:rPr>
              <a:t>Compositional Operators: </a:t>
            </a:r>
            <a:br>
              <a:rPr lang="en-US" b="1" dirty="0" smtClean="0">
                <a:solidFill>
                  <a:srgbClr val="FF0000"/>
                </a:solidFill>
              </a:rPr>
            </a:br>
            <a:r>
              <a:rPr lang="en-US" dirty="0" smtClean="0"/>
              <a:t>A Monitoring Load Balancer</a:t>
            </a:r>
            <a:endParaRPr lang="en-US" dirty="0"/>
          </a:p>
        </p:txBody>
      </p:sp>
      <p:pic>
        <p:nvPicPr>
          <p:cNvPr id="6" name="Picture 5" descr="1234405093667521867buggi_server_1.svg.hi.png"/>
          <p:cNvPicPr preferRelativeResize="0">
            <a:picLocks noChangeAspect="1"/>
          </p:cNvPicPr>
          <p:nvPr/>
        </p:nvPicPr>
        <p:blipFill>
          <a:blip r:embed="rId5">
            <a:extLst>
              <a:ext uri="{28A0092B-C50C-407E-A947-70E740481C1C}">
                <a14:useLocalDpi xmlns:a14="http://schemas.microsoft.com/office/drawing/2010/main" val="0"/>
              </a:ext>
            </a:extLst>
          </a:blip>
          <a:stretch>
            <a:fillRect/>
          </a:stretch>
        </p:blipFill>
        <p:spPr>
          <a:xfrm>
            <a:off x="7997661" y="3449258"/>
            <a:ext cx="678440" cy="895468"/>
          </a:xfrm>
          <a:prstGeom prst="rect">
            <a:avLst/>
          </a:prstGeom>
        </p:spPr>
      </p:pic>
      <p:cxnSp>
        <p:nvCxnSpPr>
          <p:cNvPr id="9" name="Straight Connector 8"/>
          <p:cNvCxnSpPr/>
          <p:nvPr/>
        </p:nvCxnSpPr>
        <p:spPr>
          <a:xfrm flipH="1">
            <a:off x="6572934" y="2470543"/>
            <a:ext cx="1219550" cy="484923"/>
          </a:xfrm>
          <a:prstGeom prst="line">
            <a:avLst/>
          </a:prstGeom>
          <a:ln w="50800">
            <a:solidFill>
              <a:schemeClr val="bg1">
                <a:lumMod val="50000"/>
              </a:schemeClr>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10"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61172" y="3315944"/>
            <a:ext cx="698666" cy="90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flipH="1" flipV="1">
            <a:off x="6539275" y="3449261"/>
            <a:ext cx="1253209" cy="443061"/>
          </a:xfrm>
          <a:prstGeom prst="line">
            <a:avLst/>
          </a:prstGeom>
          <a:ln w="50800">
            <a:solidFill>
              <a:schemeClr val="bg1">
                <a:lumMod val="50000"/>
              </a:schemeClr>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11"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61172" y="2062238"/>
            <a:ext cx="698666" cy="90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1234405093667521867buggi_server_1.svg.hi.png"/>
          <p:cNvPicPr preferRelativeResize="0">
            <a:picLocks noChangeAspect="1"/>
          </p:cNvPicPr>
          <p:nvPr/>
        </p:nvPicPr>
        <p:blipFill>
          <a:blip r:embed="rId5">
            <a:extLst>
              <a:ext uri="{28A0092B-C50C-407E-A947-70E740481C1C}">
                <a14:useLocalDpi xmlns:a14="http://schemas.microsoft.com/office/drawing/2010/main" val="0"/>
              </a:ext>
            </a:extLst>
          </a:blip>
          <a:stretch>
            <a:fillRect/>
          </a:stretch>
        </p:blipFill>
        <p:spPr>
          <a:xfrm>
            <a:off x="7976747" y="2063034"/>
            <a:ext cx="678440" cy="895468"/>
          </a:xfrm>
          <a:prstGeom prst="rect">
            <a:avLst/>
          </a:prstGeom>
        </p:spPr>
      </p:pic>
      <p:pic>
        <p:nvPicPr>
          <p:cNvPr id="12" name="Picture 11" descr="cloud.png"/>
          <p:cNvPicPr>
            <a:picLocks noChangeAspect="1"/>
          </p:cNvPicPr>
          <p:nvPr/>
        </p:nvPicPr>
        <p:blipFill>
          <a:blip r:embed="rId7">
            <a:alphaModFix/>
            <a:extLst>
              <a:ext uri="{28A0092B-C50C-407E-A947-70E740481C1C}">
                <a14:useLocalDpi xmlns:a14="http://schemas.microsoft.com/office/drawing/2010/main" val="0"/>
              </a:ext>
            </a:extLst>
          </a:blip>
          <a:stretch>
            <a:fillRect/>
          </a:stretch>
        </p:blipFill>
        <p:spPr>
          <a:xfrm>
            <a:off x="2730953" y="2689172"/>
            <a:ext cx="1275842" cy="1003614"/>
          </a:xfrm>
          <a:prstGeom prst="rect">
            <a:avLst/>
          </a:prstGeom>
        </p:spPr>
      </p:pic>
      <p:cxnSp>
        <p:nvCxnSpPr>
          <p:cNvPr id="13" name="Straight Connector 12"/>
          <p:cNvCxnSpPr/>
          <p:nvPr/>
        </p:nvCxnSpPr>
        <p:spPr>
          <a:xfrm flipH="1" flipV="1">
            <a:off x="2197230" y="2694861"/>
            <a:ext cx="450057" cy="260604"/>
          </a:xfrm>
          <a:prstGeom prst="line">
            <a:avLst/>
          </a:prstGeom>
          <a:ln w="50800">
            <a:solidFill>
              <a:schemeClr val="bg1">
                <a:lumMod val="5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2197230" y="3449262"/>
            <a:ext cx="450061" cy="243524"/>
          </a:xfrm>
          <a:prstGeom prst="line">
            <a:avLst/>
          </a:prstGeom>
          <a:ln w="50800">
            <a:solidFill>
              <a:schemeClr val="bg1">
                <a:lumMod val="50000"/>
              </a:schemeClr>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47" name="Rounded Rectangle 46"/>
          <p:cNvSpPr>
            <a:spLocks noChangeAspect="1"/>
          </p:cNvSpPr>
          <p:nvPr/>
        </p:nvSpPr>
        <p:spPr>
          <a:xfrm>
            <a:off x="4939805" y="2569353"/>
            <a:ext cx="1295363" cy="1186296"/>
          </a:xfrm>
          <a:prstGeom prst="roundRect">
            <a:avLst/>
          </a:prstGeom>
          <a:solidFill>
            <a:srgbClr val="A6A6A6"/>
          </a:solidFill>
          <a:ln w="127000">
            <a:solidFill>
              <a:srgbClr val="A6A6A6"/>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6" name="TextBox 15"/>
          <p:cNvSpPr txBox="1"/>
          <p:nvPr/>
        </p:nvSpPr>
        <p:spPr>
          <a:xfrm>
            <a:off x="173059" y="3449258"/>
            <a:ext cx="1369185" cy="461665"/>
          </a:xfrm>
          <a:prstGeom prst="rect">
            <a:avLst/>
          </a:prstGeom>
          <a:noFill/>
        </p:spPr>
        <p:txBody>
          <a:bodyPr wrap="none" rtlCol="0">
            <a:spAutoFit/>
          </a:bodyPr>
          <a:lstStyle/>
          <a:p>
            <a:r>
              <a:rPr lang="en-US" sz="2400" dirty="0" smtClean="0">
                <a:latin typeface="Consolas"/>
                <a:cs typeface="Consolas"/>
              </a:rPr>
              <a:t>IP = 1*</a:t>
            </a:r>
            <a:endParaRPr lang="en-US" sz="2400" dirty="0">
              <a:latin typeface="Consolas"/>
              <a:cs typeface="Consolas"/>
            </a:endParaRPr>
          </a:p>
        </p:txBody>
      </p:sp>
      <p:sp>
        <p:nvSpPr>
          <p:cNvPr id="19" name="Freeform 18"/>
          <p:cNvSpPr/>
          <p:nvPr/>
        </p:nvSpPr>
        <p:spPr>
          <a:xfrm>
            <a:off x="2064801" y="2714135"/>
            <a:ext cx="5793971" cy="642211"/>
          </a:xfrm>
          <a:custGeom>
            <a:avLst/>
            <a:gdLst>
              <a:gd name="connsiteX0" fmla="*/ 0 w 5043715"/>
              <a:gd name="connsiteY0" fmla="*/ 0 h 554420"/>
              <a:gd name="connsiteX1" fmla="*/ 1133929 w 5043715"/>
              <a:gd name="connsiteY1" fmla="*/ 480786 h 554420"/>
              <a:gd name="connsiteX2" fmla="*/ 3156857 w 5043715"/>
              <a:gd name="connsiteY2" fmla="*/ 508000 h 554420"/>
              <a:gd name="connsiteX3" fmla="*/ 5043715 w 5043715"/>
              <a:gd name="connsiteY3" fmla="*/ 45358 h 554420"/>
            </a:gdLst>
            <a:ahLst/>
            <a:cxnLst>
              <a:cxn ang="0">
                <a:pos x="connsiteX0" y="connsiteY0"/>
              </a:cxn>
              <a:cxn ang="0">
                <a:pos x="connsiteX1" y="connsiteY1"/>
              </a:cxn>
              <a:cxn ang="0">
                <a:pos x="connsiteX2" y="connsiteY2"/>
              </a:cxn>
              <a:cxn ang="0">
                <a:pos x="connsiteX3" y="connsiteY3"/>
              </a:cxn>
            </a:cxnLst>
            <a:rect l="l" t="t" r="r" b="b"/>
            <a:pathLst>
              <a:path w="5043715" h="554420">
                <a:moveTo>
                  <a:pt x="0" y="0"/>
                </a:moveTo>
                <a:cubicBezTo>
                  <a:pt x="303893" y="198059"/>
                  <a:pt x="607786" y="396119"/>
                  <a:pt x="1133929" y="480786"/>
                </a:cubicBezTo>
                <a:cubicBezTo>
                  <a:pt x="1660072" y="565453"/>
                  <a:pt x="2505226" y="580571"/>
                  <a:pt x="3156857" y="508000"/>
                </a:cubicBezTo>
                <a:cubicBezTo>
                  <a:pt x="3808488" y="435429"/>
                  <a:pt x="5043715" y="45358"/>
                  <a:pt x="5043715" y="45358"/>
                </a:cubicBezTo>
              </a:path>
            </a:pathLst>
          </a:custGeom>
          <a:ln w="76200">
            <a:solidFill>
              <a:schemeClr val="accent6"/>
            </a:solidFill>
            <a:tailEnd type="arrow"/>
          </a:ln>
          <a:scene3d>
            <a:camera prst="orthographicFront">
              <a:rot lat="0" lon="0" rev="6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79646"/>
              </a:solidFill>
            </a:endParaRPr>
          </a:p>
        </p:txBody>
      </p:sp>
      <p:sp>
        <p:nvSpPr>
          <p:cNvPr id="20" name="Freeform 19"/>
          <p:cNvSpPr/>
          <p:nvPr/>
        </p:nvSpPr>
        <p:spPr>
          <a:xfrm>
            <a:off x="2037191" y="2979142"/>
            <a:ext cx="5776914" cy="670118"/>
          </a:xfrm>
          <a:custGeom>
            <a:avLst/>
            <a:gdLst>
              <a:gd name="connsiteX0" fmla="*/ 0 w 5011118"/>
              <a:gd name="connsiteY0" fmla="*/ 578512 h 578512"/>
              <a:gd name="connsiteX1" fmla="*/ 972949 w 5011118"/>
              <a:gd name="connsiteY1" fmla="*/ 96343 h 578512"/>
              <a:gd name="connsiteX2" fmla="*/ 3147017 w 5011118"/>
              <a:gd name="connsiteY2" fmla="*/ 40377 h 578512"/>
              <a:gd name="connsiteX3" fmla="*/ 5011118 w 5011118"/>
              <a:gd name="connsiteY3" fmla="*/ 565597 h 578512"/>
            </a:gdLst>
            <a:ahLst/>
            <a:cxnLst>
              <a:cxn ang="0">
                <a:pos x="connsiteX0" y="connsiteY0"/>
              </a:cxn>
              <a:cxn ang="0">
                <a:pos x="connsiteX1" y="connsiteY1"/>
              </a:cxn>
              <a:cxn ang="0">
                <a:pos x="connsiteX2" y="connsiteY2"/>
              </a:cxn>
              <a:cxn ang="0">
                <a:pos x="connsiteX3" y="connsiteY3"/>
              </a:cxn>
            </a:cxnLst>
            <a:rect l="l" t="t" r="r" b="b"/>
            <a:pathLst>
              <a:path w="5011118" h="578512">
                <a:moveTo>
                  <a:pt x="0" y="578512"/>
                </a:moveTo>
                <a:cubicBezTo>
                  <a:pt x="224223" y="382272"/>
                  <a:pt x="448446" y="186032"/>
                  <a:pt x="972949" y="96343"/>
                </a:cubicBezTo>
                <a:cubicBezTo>
                  <a:pt x="1497452" y="6654"/>
                  <a:pt x="2473989" y="-37832"/>
                  <a:pt x="3147017" y="40377"/>
                </a:cubicBezTo>
                <a:cubicBezTo>
                  <a:pt x="3820045" y="118586"/>
                  <a:pt x="5011118" y="565597"/>
                  <a:pt x="5011118" y="565597"/>
                </a:cubicBezTo>
              </a:path>
            </a:pathLst>
          </a:custGeom>
          <a:ln w="76200">
            <a:solidFill>
              <a:schemeClr val="accent6"/>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79646"/>
              </a:solidFill>
            </a:endParaRPr>
          </a:p>
        </p:txBody>
      </p:sp>
      <p:sp>
        <p:nvSpPr>
          <p:cNvPr id="33" name="TextBox 32"/>
          <p:cNvSpPr txBox="1"/>
          <p:nvPr/>
        </p:nvSpPr>
        <p:spPr>
          <a:xfrm>
            <a:off x="173059" y="2123032"/>
            <a:ext cx="1369185" cy="461665"/>
          </a:xfrm>
          <a:prstGeom prst="rect">
            <a:avLst/>
          </a:prstGeom>
          <a:noFill/>
        </p:spPr>
        <p:txBody>
          <a:bodyPr wrap="none" rtlCol="0">
            <a:spAutoFit/>
          </a:bodyPr>
          <a:lstStyle/>
          <a:p>
            <a:r>
              <a:rPr lang="en-US" sz="2400" dirty="0" smtClean="0">
                <a:latin typeface="Consolas"/>
                <a:cs typeface="Consolas"/>
              </a:rPr>
              <a:t>IP = 0*</a:t>
            </a:r>
            <a:endParaRPr lang="en-US" sz="2400" dirty="0">
              <a:latin typeface="Consolas"/>
              <a:cs typeface="Consolas"/>
            </a:endParaRPr>
          </a:p>
        </p:txBody>
      </p:sp>
      <p:cxnSp>
        <p:nvCxnSpPr>
          <p:cNvPr id="21" name="Straight Connector 20"/>
          <p:cNvCxnSpPr/>
          <p:nvPr/>
        </p:nvCxnSpPr>
        <p:spPr>
          <a:xfrm flipH="1">
            <a:off x="4190846" y="3163018"/>
            <a:ext cx="591265" cy="0"/>
          </a:xfrm>
          <a:prstGeom prst="line">
            <a:avLst/>
          </a:prstGeom>
          <a:ln w="50800">
            <a:solidFill>
              <a:schemeClr val="bg1">
                <a:lumMod val="50000"/>
              </a:schemeClr>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8062010" y="3466254"/>
            <a:ext cx="466694" cy="707886"/>
          </a:xfrm>
          <a:prstGeom prst="rect">
            <a:avLst/>
          </a:prstGeom>
          <a:noFill/>
        </p:spPr>
        <p:txBody>
          <a:bodyPr wrap="none" rtlCol="0">
            <a:spAutoFit/>
          </a:bodyPr>
          <a:lstStyle/>
          <a:p>
            <a:r>
              <a:rPr lang="en-US" sz="4000" dirty="0" smtClean="0">
                <a:solidFill>
                  <a:schemeClr val="bg1"/>
                </a:solidFill>
                <a:latin typeface="Consolas"/>
                <a:cs typeface="Consolas"/>
              </a:rPr>
              <a:t>B</a:t>
            </a:r>
            <a:endParaRPr lang="en-US" sz="4000" dirty="0">
              <a:solidFill>
                <a:schemeClr val="bg1"/>
              </a:solidFill>
              <a:latin typeface="Consolas"/>
              <a:cs typeface="Consolas"/>
            </a:endParaRPr>
          </a:p>
        </p:txBody>
      </p:sp>
      <p:sp>
        <p:nvSpPr>
          <p:cNvPr id="36" name="TextBox 35"/>
          <p:cNvSpPr txBox="1"/>
          <p:nvPr/>
        </p:nvSpPr>
        <p:spPr>
          <a:xfrm>
            <a:off x="8024397" y="2082928"/>
            <a:ext cx="479618" cy="707886"/>
          </a:xfrm>
          <a:prstGeom prst="rect">
            <a:avLst/>
          </a:prstGeom>
          <a:noFill/>
        </p:spPr>
        <p:txBody>
          <a:bodyPr wrap="none" rtlCol="0">
            <a:spAutoFit/>
          </a:bodyPr>
          <a:lstStyle/>
          <a:p>
            <a:r>
              <a:rPr lang="en-US" sz="4000" dirty="0">
                <a:solidFill>
                  <a:schemeClr val="bg1"/>
                </a:solidFill>
                <a:latin typeface="Consolas"/>
                <a:cs typeface="Consolas"/>
              </a:rPr>
              <a:t>A</a:t>
            </a:r>
          </a:p>
        </p:txBody>
      </p:sp>
      <p:sp>
        <p:nvSpPr>
          <p:cNvPr id="42" name="Freeform 41"/>
          <p:cNvSpPr/>
          <p:nvPr/>
        </p:nvSpPr>
        <p:spPr>
          <a:xfrm>
            <a:off x="2068419" y="2717753"/>
            <a:ext cx="5793971" cy="642211"/>
          </a:xfrm>
          <a:custGeom>
            <a:avLst/>
            <a:gdLst>
              <a:gd name="connsiteX0" fmla="*/ 0 w 5043715"/>
              <a:gd name="connsiteY0" fmla="*/ 0 h 554420"/>
              <a:gd name="connsiteX1" fmla="*/ 1133929 w 5043715"/>
              <a:gd name="connsiteY1" fmla="*/ 480786 h 554420"/>
              <a:gd name="connsiteX2" fmla="*/ 3156857 w 5043715"/>
              <a:gd name="connsiteY2" fmla="*/ 508000 h 554420"/>
              <a:gd name="connsiteX3" fmla="*/ 5043715 w 5043715"/>
              <a:gd name="connsiteY3" fmla="*/ 45358 h 554420"/>
            </a:gdLst>
            <a:ahLst/>
            <a:cxnLst>
              <a:cxn ang="0">
                <a:pos x="connsiteX0" y="connsiteY0"/>
              </a:cxn>
              <a:cxn ang="0">
                <a:pos x="connsiteX1" y="connsiteY1"/>
              </a:cxn>
              <a:cxn ang="0">
                <a:pos x="connsiteX2" y="connsiteY2"/>
              </a:cxn>
              <a:cxn ang="0">
                <a:pos x="connsiteX3" y="connsiteY3"/>
              </a:cxn>
            </a:cxnLst>
            <a:rect l="l" t="t" r="r" b="b"/>
            <a:pathLst>
              <a:path w="5043715" h="554420">
                <a:moveTo>
                  <a:pt x="0" y="0"/>
                </a:moveTo>
                <a:cubicBezTo>
                  <a:pt x="303893" y="198059"/>
                  <a:pt x="607786" y="396119"/>
                  <a:pt x="1133929" y="480786"/>
                </a:cubicBezTo>
                <a:cubicBezTo>
                  <a:pt x="1660072" y="565453"/>
                  <a:pt x="2505226" y="580571"/>
                  <a:pt x="3156857" y="508000"/>
                </a:cubicBezTo>
                <a:cubicBezTo>
                  <a:pt x="3808488" y="435429"/>
                  <a:pt x="5043715" y="45358"/>
                  <a:pt x="5043715" y="45358"/>
                </a:cubicBezTo>
              </a:path>
            </a:pathLst>
          </a:custGeom>
          <a:ln w="76200">
            <a:solidFill>
              <a:srgbClr val="008000"/>
            </a:solidFill>
            <a:tailEnd type="arrow"/>
          </a:ln>
          <a:scene3d>
            <a:camera prst="orthographicFront">
              <a:rot lat="0" lon="0" rev="6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a:off x="2040809" y="2982760"/>
            <a:ext cx="5776914" cy="670118"/>
          </a:xfrm>
          <a:custGeom>
            <a:avLst/>
            <a:gdLst>
              <a:gd name="connsiteX0" fmla="*/ 0 w 5011118"/>
              <a:gd name="connsiteY0" fmla="*/ 578512 h 578512"/>
              <a:gd name="connsiteX1" fmla="*/ 972949 w 5011118"/>
              <a:gd name="connsiteY1" fmla="*/ 96343 h 578512"/>
              <a:gd name="connsiteX2" fmla="*/ 3147017 w 5011118"/>
              <a:gd name="connsiteY2" fmla="*/ 40377 h 578512"/>
              <a:gd name="connsiteX3" fmla="*/ 5011118 w 5011118"/>
              <a:gd name="connsiteY3" fmla="*/ 565597 h 578512"/>
            </a:gdLst>
            <a:ahLst/>
            <a:cxnLst>
              <a:cxn ang="0">
                <a:pos x="connsiteX0" y="connsiteY0"/>
              </a:cxn>
              <a:cxn ang="0">
                <a:pos x="connsiteX1" y="connsiteY1"/>
              </a:cxn>
              <a:cxn ang="0">
                <a:pos x="connsiteX2" y="connsiteY2"/>
              </a:cxn>
              <a:cxn ang="0">
                <a:pos x="connsiteX3" y="connsiteY3"/>
              </a:cxn>
            </a:cxnLst>
            <a:rect l="l" t="t" r="r" b="b"/>
            <a:pathLst>
              <a:path w="5011118" h="578512">
                <a:moveTo>
                  <a:pt x="0" y="578512"/>
                </a:moveTo>
                <a:cubicBezTo>
                  <a:pt x="224223" y="382272"/>
                  <a:pt x="448446" y="186032"/>
                  <a:pt x="972949" y="96343"/>
                </a:cubicBezTo>
                <a:cubicBezTo>
                  <a:pt x="1497452" y="6654"/>
                  <a:pt x="2473989" y="-37832"/>
                  <a:pt x="3147017" y="40377"/>
                </a:cubicBezTo>
                <a:cubicBezTo>
                  <a:pt x="3820045" y="118586"/>
                  <a:pt x="5011118" y="565597"/>
                  <a:pt x="5011118" y="565597"/>
                </a:cubicBezTo>
              </a:path>
            </a:pathLst>
          </a:custGeom>
          <a:ln w="76200">
            <a:solidFill>
              <a:srgbClr val="008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Rounded Rectangle 43"/>
          <p:cNvSpPr>
            <a:spLocks noChangeAspect="1"/>
          </p:cNvSpPr>
          <p:nvPr/>
        </p:nvSpPr>
        <p:spPr>
          <a:xfrm>
            <a:off x="4937954" y="2568955"/>
            <a:ext cx="1295363" cy="1186296"/>
          </a:xfrm>
          <a:prstGeom prst="roundRect">
            <a:avLst/>
          </a:prstGeom>
          <a:solidFill>
            <a:srgbClr val="A6A6A6"/>
          </a:solidFill>
          <a:ln w="127000">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1" name="Freeform 40"/>
          <p:cNvSpPr/>
          <p:nvPr/>
        </p:nvSpPr>
        <p:spPr>
          <a:xfrm>
            <a:off x="4879258" y="2979153"/>
            <a:ext cx="1442065" cy="172064"/>
          </a:xfrm>
          <a:custGeom>
            <a:avLst/>
            <a:gdLst>
              <a:gd name="connsiteX0" fmla="*/ 0 w 1413387"/>
              <a:gd name="connsiteY0" fmla="*/ 0 h 172064"/>
              <a:gd name="connsiteX1" fmla="*/ 700548 w 1413387"/>
              <a:gd name="connsiteY1" fmla="*/ 36871 h 172064"/>
              <a:gd name="connsiteX2" fmla="*/ 1413387 w 1413387"/>
              <a:gd name="connsiteY2" fmla="*/ 172064 h 172064"/>
            </a:gdLst>
            <a:ahLst/>
            <a:cxnLst>
              <a:cxn ang="0">
                <a:pos x="connsiteX0" y="connsiteY0"/>
              </a:cxn>
              <a:cxn ang="0">
                <a:pos x="connsiteX1" y="connsiteY1"/>
              </a:cxn>
              <a:cxn ang="0">
                <a:pos x="connsiteX2" y="connsiteY2"/>
              </a:cxn>
            </a:cxnLst>
            <a:rect l="l" t="t" r="r" b="b"/>
            <a:pathLst>
              <a:path w="1413387" h="172064">
                <a:moveTo>
                  <a:pt x="0" y="0"/>
                </a:moveTo>
                <a:cubicBezTo>
                  <a:pt x="232492" y="4097"/>
                  <a:pt x="464984" y="8194"/>
                  <a:pt x="700548" y="36871"/>
                </a:cubicBezTo>
                <a:cubicBezTo>
                  <a:pt x="936112" y="65548"/>
                  <a:pt x="1413387" y="172064"/>
                  <a:pt x="1413387" y="172064"/>
                </a:cubicBezTo>
              </a:path>
            </a:pathLst>
          </a:custGeom>
          <a:ln w="762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4871065" y="3182872"/>
            <a:ext cx="1425677" cy="164466"/>
          </a:xfrm>
          <a:custGeom>
            <a:avLst/>
            <a:gdLst>
              <a:gd name="connsiteX0" fmla="*/ 0 w 1425677"/>
              <a:gd name="connsiteY0" fmla="*/ 163871 h 164466"/>
              <a:gd name="connsiteX1" fmla="*/ 688258 w 1425677"/>
              <a:gd name="connsiteY1" fmla="*/ 139290 h 164466"/>
              <a:gd name="connsiteX2" fmla="*/ 1425677 w 1425677"/>
              <a:gd name="connsiteY2" fmla="*/ 0 h 164466"/>
            </a:gdLst>
            <a:ahLst/>
            <a:cxnLst>
              <a:cxn ang="0">
                <a:pos x="connsiteX0" y="connsiteY0"/>
              </a:cxn>
              <a:cxn ang="0">
                <a:pos x="connsiteX1" y="connsiteY1"/>
              </a:cxn>
              <a:cxn ang="0">
                <a:pos x="connsiteX2" y="connsiteY2"/>
              </a:cxn>
            </a:cxnLst>
            <a:rect l="l" t="t" r="r" b="b"/>
            <a:pathLst>
              <a:path w="1425677" h="164466">
                <a:moveTo>
                  <a:pt x="0" y="163871"/>
                </a:moveTo>
                <a:cubicBezTo>
                  <a:pt x="225322" y="165236"/>
                  <a:pt x="450645" y="166602"/>
                  <a:pt x="688258" y="139290"/>
                </a:cubicBezTo>
                <a:cubicBezTo>
                  <a:pt x="925871" y="111978"/>
                  <a:pt x="1425677" y="0"/>
                  <a:pt x="1425677" y="0"/>
                </a:cubicBezTo>
              </a:path>
            </a:pathLst>
          </a:custGeom>
          <a:ln w="76200"/>
          <a:scene3d>
            <a:camera prst="orthographicFront">
              <a:rot lat="0" lon="0" rev="3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TextBox 33"/>
          <p:cNvSpPr txBox="1"/>
          <p:nvPr/>
        </p:nvSpPr>
        <p:spPr>
          <a:xfrm>
            <a:off x="2588078" y="4667250"/>
            <a:ext cx="1143562" cy="615553"/>
          </a:xfrm>
          <a:prstGeom prst="rect">
            <a:avLst/>
          </a:prstGeom>
          <a:noFill/>
        </p:spPr>
        <p:txBody>
          <a:bodyPr wrap="none" rtlCol="0">
            <a:spAutoFit/>
          </a:bodyPr>
          <a:lstStyle/>
          <a:p>
            <a:r>
              <a:rPr lang="en-US" sz="3400" dirty="0" smtClean="0">
                <a:solidFill>
                  <a:srgbClr val="FF0000"/>
                </a:solidFill>
                <a:latin typeface="Consolas"/>
                <a:cs typeface="Consolas"/>
              </a:rPr>
              <a:t>then</a:t>
            </a:r>
            <a:endParaRPr lang="en-US" sz="3400" dirty="0">
              <a:solidFill>
                <a:srgbClr val="FF0000"/>
              </a:solidFill>
              <a:latin typeface="Consolas"/>
              <a:cs typeface="Consolas"/>
            </a:endParaRPr>
          </a:p>
        </p:txBody>
      </p:sp>
      <p:sp>
        <p:nvSpPr>
          <p:cNvPr id="38" name="TextBox 37"/>
          <p:cNvSpPr txBox="1"/>
          <p:nvPr/>
        </p:nvSpPr>
        <p:spPr>
          <a:xfrm>
            <a:off x="5343978" y="4692650"/>
            <a:ext cx="1264702" cy="615553"/>
          </a:xfrm>
          <a:prstGeom prst="rect">
            <a:avLst/>
          </a:prstGeom>
          <a:noFill/>
        </p:spPr>
        <p:txBody>
          <a:bodyPr wrap="none" rtlCol="0">
            <a:spAutoFit/>
          </a:bodyPr>
          <a:lstStyle/>
          <a:p>
            <a:r>
              <a:rPr lang="en-US" sz="3400" dirty="0" smtClean="0">
                <a:solidFill>
                  <a:srgbClr val="FF0000"/>
                </a:solidFill>
                <a:latin typeface="Consolas"/>
                <a:cs typeface="Consolas"/>
              </a:rPr>
              <a:t>,</a:t>
            </a:r>
            <a:r>
              <a:rPr lang="en-US" sz="3400" dirty="0" smtClean="0">
                <a:solidFill>
                  <a:srgbClr val="FF0000"/>
                </a:solidFill>
                <a:cs typeface="Consolas"/>
              </a:rPr>
              <a:t> </a:t>
            </a:r>
            <a:r>
              <a:rPr lang="en-US" sz="3400" dirty="0" smtClean="0">
                <a:solidFill>
                  <a:srgbClr val="FF0000"/>
                </a:solidFill>
                <a:latin typeface="Consolas"/>
                <a:cs typeface="Consolas"/>
              </a:rPr>
              <a:t>and</a:t>
            </a:r>
            <a:endParaRPr lang="en-US" sz="3400" dirty="0">
              <a:solidFill>
                <a:srgbClr val="FF0000"/>
              </a:solidFill>
              <a:latin typeface="Consolas"/>
              <a:cs typeface="Consolas"/>
            </a:endParaRPr>
          </a:p>
        </p:txBody>
      </p:sp>
      <p:sp>
        <p:nvSpPr>
          <p:cNvPr id="37" name="TextBox 36"/>
          <p:cNvSpPr txBox="1"/>
          <p:nvPr/>
        </p:nvSpPr>
        <p:spPr>
          <a:xfrm>
            <a:off x="635137" y="4594674"/>
            <a:ext cx="8020050" cy="1848711"/>
          </a:xfrm>
          <a:prstGeom prst="rect">
            <a:avLst/>
          </a:prstGeom>
          <a:noFill/>
          <a:ln>
            <a:noFill/>
          </a:ln>
        </p:spPr>
        <p:txBody>
          <a:bodyPr wrap="square" rtlCol="0">
            <a:spAutoFit/>
          </a:bodyPr>
          <a:lstStyle/>
          <a:p>
            <a:pPr marL="457200" indent="-457200">
              <a:lnSpc>
                <a:spcPct val="120000"/>
              </a:lnSpc>
              <a:buFont typeface="Arial"/>
              <a:buChar char="•"/>
            </a:pPr>
            <a:r>
              <a:rPr lang="en-US" sz="3200" dirty="0" smtClean="0"/>
              <a:t>Traffic to </a:t>
            </a:r>
            <a:r>
              <a:rPr lang="en-US" sz="3200" dirty="0" smtClean="0">
                <a:latin typeface="Consolas"/>
                <a:cs typeface="Consolas"/>
              </a:rPr>
              <a:t>P </a:t>
            </a:r>
            <a:r>
              <a:rPr lang="en-US" sz="3200" dirty="0" smtClean="0">
                <a:cs typeface="Consolas"/>
              </a:rPr>
              <a:t>re-addressed and </a:t>
            </a:r>
            <a:r>
              <a:rPr lang="en-US" sz="3200" dirty="0" err="1" smtClean="0">
                <a:cs typeface="Consolas"/>
              </a:rPr>
              <a:t>fowarded</a:t>
            </a:r>
            <a:r>
              <a:rPr lang="en-US" sz="3200" dirty="0" smtClean="0">
                <a:cs typeface="Consolas"/>
              </a:rPr>
              <a:t> to either </a:t>
            </a:r>
            <a:r>
              <a:rPr lang="en-US" sz="3200" dirty="0" smtClean="0">
                <a:latin typeface="Consolas"/>
                <a:cs typeface="Consolas"/>
              </a:rPr>
              <a:t>A</a:t>
            </a:r>
            <a:r>
              <a:rPr lang="en-US" sz="3200" dirty="0">
                <a:cs typeface="Consolas"/>
              </a:rPr>
              <a:t> </a:t>
            </a:r>
            <a:r>
              <a:rPr lang="en-US" sz="3200" dirty="0" smtClean="0">
                <a:cs typeface="Consolas"/>
              </a:rPr>
              <a:t>or </a:t>
            </a:r>
            <a:r>
              <a:rPr lang="en-US" sz="3200" dirty="0" smtClean="0">
                <a:latin typeface="Consolas"/>
                <a:cs typeface="Consolas"/>
              </a:rPr>
              <a:t>B</a:t>
            </a:r>
            <a:r>
              <a:rPr lang="en-US" sz="3200" dirty="0" smtClean="0">
                <a:cs typeface="Consolas"/>
              </a:rPr>
              <a:t>, based on source</a:t>
            </a:r>
          </a:p>
          <a:p>
            <a:pPr marL="457200" indent="-457200">
              <a:lnSpc>
                <a:spcPct val="120000"/>
              </a:lnSpc>
              <a:buFont typeface="Arial"/>
              <a:buChar char="•"/>
            </a:pPr>
            <a:r>
              <a:rPr lang="en-US" sz="3200" dirty="0" smtClean="0">
                <a:cs typeface="Consolas"/>
              </a:rPr>
              <a:t>Counted if from source </a:t>
            </a:r>
            <a:r>
              <a:rPr lang="en-US" sz="3200" dirty="0" smtClean="0">
                <a:latin typeface="Consolas"/>
                <a:cs typeface="Consolas"/>
              </a:rPr>
              <a:t>X </a:t>
            </a:r>
            <a:endParaRPr lang="en-US" sz="3200" dirty="0">
              <a:solidFill>
                <a:schemeClr val="accent4"/>
              </a:solidFill>
              <a:latin typeface="Consolas"/>
              <a:cs typeface="Consolas"/>
            </a:endParaRPr>
          </a:p>
        </p:txBody>
      </p:sp>
    </p:spTree>
    <p:custDataLst>
      <p:tags r:id="rId1"/>
    </p:custDataLst>
    <p:extLst>
      <p:ext uri="{BB962C8B-B14F-4D97-AF65-F5344CB8AC3E}">
        <p14:creationId xmlns:p14="http://schemas.microsoft.com/office/powerpoint/2010/main" val="3725906918"/>
      </p:ext>
    </p:extLst>
  </p:cSld>
  <p:clrMapOvr>
    <a:masterClrMapping/>
  </p:clrMapOvr>
  <mc:AlternateContent xmlns:mc="http://schemas.openxmlformats.org/markup-compatibility/2006" xmlns:p14="http://schemas.microsoft.com/office/powerpoint/2010/main">
    <mc:Choice Requires="p14">
      <p:transition spd="slow" p14:dur="2000" advTm="70532"/>
    </mc:Choice>
    <mc:Fallback xmlns="">
      <p:transition xmlns:p14="http://schemas.microsoft.com/office/powerpoint/2010/main" spd="slow" advTm="7053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childTnLst>
                                </p:cTn>
                              </p:par>
                              <p:par>
                                <p:cTn id="20" presetID="10" presetClass="exit" presetSubtype="0" fill="hold" grpId="0" nodeType="withEffect">
                                  <p:stCondLst>
                                    <p:cond delay="0"/>
                                  </p:stCondLst>
                                  <p:childTnLst>
                                    <p:animEffect transition="out" filter="fade">
                                      <p:cBhvr>
                                        <p:cTn id="21" dur="500"/>
                                        <p:tgtEl>
                                          <p:spTgt spid="31"/>
                                        </p:tgtEl>
                                      </p:cBhvr>
                                    </p:animEffect>
                                    <p:set>
                                      <p:cBhvr>
                                        <p:cTn id="22" dur="1" fill="hold">
                                          <p:stCondLst>
                                            <p:cond delay="499"/>
                                          </p:stCondLst>
                                        </p:cTn>
                                        <p:tgtEl>
                                          <p:spTgt spid="31"/>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0" presetClass="exit" presetSubtype="0" fill="hold" grpId="0" nodeType="withEffect">
                                  <p:stCondLst>
                                    <p:cond delay="0"/>
                                  </p:stCondLst>
                                  <p:childTnLst>
                                    <p:animEffect transition="out" filter="fade">
                                      <p:cBhvr>
                                        <p:cTn id="30" dur="500"/>
                                        <p:tgtEl>
                                          <p:spTgt spid="32"/>
                                        </p:tgtEl>
                                      </p:cBhvr>
                                    </p:animEffect>
                                    <p:set>
                                      <p:cBhvr>
                                        <p:cTn id="31" dur="1" fill="hold">
                                          <p:stCondLst>
                                            <p:cond delay="499"/>
                                          </p:stCondLst>
                                        </p:cTn>
                                        <p:tgtEl>
                                          <p:spTgt spid="32"/>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42" grpId="0" animBg="1"/>
      <p:bldP spid="43" grpId="0" animBg="1"/>
      <p:bldP spid="44" grpId="0" animBg="1"/>
      <p:bldP spid="41" grpId="0" animBg="1"/>
      <p:bldP spid="40" grpId="0" animBg="1"/>
      <p:bldP spid="34" grpId="0"/>
      <p:bldP spid="38"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rgbClr val="FF0000"/>
                </a:solidFill>
              </a:rPr>
              <a:t>Topology Abstraction:</a:t>
            </a:r>
            <a:br>
              <a:rPr lang="en-US" b="1" dirty="0" smtClean="0">
                <a:solidFill>
                  <a:srgbClr val="FF0000"/>
                </a:solidFill>
              </a:rPr>
            </a:br>
            <a:r>
              <a:rPr lang="en-US" dirty="0" smtClean="0"/>
              <a:t>A Legacy Gateway Replacement</a:t>
            </a:r>
            <a:endParaRPr lang="en-US" dirty="0"/>
          </a:p>
        </p:txBody>
      </p:sp>
      <p:sp>
        <p:nvSpPr>
          <p:cNvPr id="4" name="Slide Number Placeholder 3"/>
          <p:cNvSpPr>
            <a:spLocks noGrp="1"/>
          </p:cNvSpPr>
          <p:nvPr>
            <p:ph type="sldNum" sz="quarter" idx="12"/>
          </p:nvPr>
        </p:nvSpPr>
        <p:spPr/>
        <p:txBody>
          <a:bodyPr/>
          <a:lstStyle/>
          <a:p>
            <a:fld id="{502431CD-A83D-384C-97C7-66FF0CCEF56F}" type="slidenum">
              <a:rPr lang="en-US" smtClean="0"/>
              <a:t>12</a:t>
            </a:fld>
            <a:endParaRPr lang="en-US" dirty="0"/>
          </a:p>
        </p:txBody>
      </p:sp>
      <p:sp>
        <p:nvSpPr>
          <p:cNvPr id="20" name="TextBox 19"/>
          <p:cNvSpPr txBox="1"/>
          <p:nvPr/>
        </p:nvSpPr>
        <p:spPr>
          <a:xfrm>
            <a:off x="590880" y="2785795"/>
            <a:ext cx="1708066" cy="892552"/>
          </a:xfrm>
          <a:prstGeom prst="rect">
            <a:avLst/>
          </a:prstGeom>
          <a:noFill/>
          <a:scene3d>
            <a:camera prst="orthographicFront">
              <a:rot lat="1866000" lon="19824000" rev="20562000"/>
            </a:camera>
            <a:lightRig rig="threePt" dir="t"/>
          </a:scene3d>
          <a:sp3d/>
        </p:spPr>
        <p:txBody>
          <a:bodyPr wrap="none" rtlCol="0">
            <a:spAutoFit/>
          </a:bodyPr>
          <a:lstStyle/>
          <a:p>
            <a:r>
              <a:rPr lang="en-US" sz="2600" b="1" dirty="0" smtClean="0">
                <a:latin typeface="American Typewriter"/>
                <a:cs typeface="American Typewriter"/>
              </a:rPr>
              <a:t>Legacy</a:t>
            </a:r>
          </a:p>
          <a:p>
            <a:r>
              <a:rPr lang="en-US" sz="2600" b="1" dirty="0" smtClean="0">
                <a:latin typeface="American Typewriter"/>
                <a:cs typeface="American Typewriter"/>
              </a:rPr>
              <a:t>Ethernet</a:t>
            </a:r>
          </a:p>
        </p:txBody>
      </p:sp>
      <p:sp>
        <p:nvSpPr>
          <p:cNvPr id="21" name="TextBox 20"/>
          <p:cNvSpPr txBox="1"/>
          <p:nvPr/>
        </p:nvSpPr>
        <p:spPr>
          <a:xfrm>
            <a:off x="7309502" y="2202347"/>
            <a:ext cx="1408985" cy="1292662"/>
          </a:xfrm>
          <a:prstGeom prst="rect">
            <a:avLst/>
          </a:prstGeom>
          <a:noFill/>
          <a:scene3d>
            <a:camera prst="orthographicFront">
              <a:rot lat="1866000" lon="19824000" rev="20562000"/>
            </a:camera>
            <a:lightRig rig="threePt" dir="t"/>
          </a:scene3d>
          <a:sp3d/>
        </p:spPr>
        <p:txBody>
          <a:bodyPr wrap="none" rtlCol="0">
            <a:spAutoFit/>
          </a:bodyPr>
          <a:lstStyle/>
          <a:p>
            <a:r>
              <a:rPr lang="en-US" sz="2600" b="1" dirty="0" smtClean="0">
                <a:latin typeface="American Typewriter"/>
                <a:cs typeface="American Typewriter"/>
              </a:rPr>
              <a:t>Legacy</a:t>
            </a:r>
          </a:p>
          <a:p>
            <a:r>
              <a:rPr lang="en-US" sz="2600" b="1" dirty="0" smtClean="0">
                <a:latin typeface="American Typewriter"/>
                <a:cs typeface="American Typewriter"/>
              </a:rPr>
              <a:t>IP Core</a:t>
            </a:r>
          </a:p>
          <a:p>
            <a:endParaRPr lang="en-US" sz="2600" b="1" dirty="0" smtClean="0">
              <a:latin typeface="American Typewriter"/>
              <a:cs typeface="American Typewriter"/>
            </a:endParaRPr>
          </a:p>
        </p:txBody>
      </p:sp>
      <p:cxnSp>
        <p:nvCxnSpPr>
          <p:cNvPr id="23" name="Straight Connector 22"/>
          <p:cNvCxnSpPr/>
          <p:nvPr/>
        </p:nvCxnSpPr>
        <p:spPr>
          <a:xfrm>
            <a:off x="4797715" y="3173289"/>
            <a:ext cx="63059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3460810" y="3164059"/>
            <a:ext cx="50936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24" name="Group 23"/>
          <p:cNvGrpSpPr/>
          <p:nvPr/>
        </p:nvGrpSpPr>
        <p:grpSpPr>
          <a:xfrm>
            <a:off x="4165318" y="2790451"/>
            <a:ext cx="473559" cy="707886"/>
            <a:chOff x="3402041" y="2309065"/>
            <a:chExt cx="473559" cy="707886"/>
          </a:xfrm>
        </p:grpSpPr>
        <p:sp>
          <p:nvSpPr>
            <p:cNvPr id="30" name="Rounded Rectangle 29"/>
            <p:cNvSpPr/>
            <p:nvPr/>
          </p:nvSpPr>
          <p:spPr>
            <a:xfrm>
              <a:off x="3402041" y="2460264"/>
              <a:ext cx="457200" cy="457200"/>
            </a:xfrm>
            <a:prstGeom prst="roundRect">
              <a:avLst/>
            </a:prstGeom>
            <a:solidFill>
              <a:srgbClr val="FF0000"/>
            </a:solidFill>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TextBox 26"/>
            <p:cNvSpPr txBox="1"/>
            <p:nvPr/>
          </p:nvSpPr>
          <p:spPr>
            <a:xfrm>
              <a:off x="3408906" y="2309065"/>
              <a:ext cx="466694" cy="707886"/>
            </a:xfrm>
            <a:prstGeom prst="rect">
              <a:avLst/>
            </a:prstGeom>
            <a:noFill/>
          </p:spPr>
          <p:txBody>
            <a:bodyPr wrap="none" rtlCol="0">
              <a:spAutoFit/>
            </a:bodyPr>
            <a:lstStyle/>
            <a:p>
              <a:r>
                <a:rPr lang="en-US" sz="4000" b="1" dirty="0" smtClean="0">
                  <a:latin typeface="Consolas"/>
                  <a:cs typeface="Consolas"/>
                </a:rPr>
                <a:t>F</a:t>
              </a:r>
              <a:endParaRPr lang="en-US" sz="4000" b="1" dirty="0">
                <a:latin typeface="Consolas"/>
                <a:cs typeface="Consolas"/>
              </a:endParaRPr>
            </a:p>
          </p:txBody>
        </p:sp>
      </p:grpSp>
      <p:grpSp>
        <p:nvGrpSpPr>
          <p:cNvPr id="22" name="Group 21"/>
          <p:cNvGrpSpPr/>
          <p:nvPr/>
        </p:nvGrpSpPr>
        <p:grpSpPr>
          <a:xfrm>
            <a:off x="4155889" y="2663008"/>
            <a:ext cx="2902833" cy="826736"/>
            <a:chOff x="5783967" y="2883761"/>
            <a:chExt cx="2902833" cy="826736"/>
          </a:xfrm>
        </p:grpSpPr>
        <p:cxnSp>
          <p:nvCxnSpPr>
            <p:cNvPr id="18" name="Straight Connector 17"/>
            <p:cNvCxnSpPr/>
            <p:nvPr/>
          </p:nvCxnSpPr>
          <p:spPr>
            <a:xfrm flipV="1">
              <a:off x="6522352" y="2883761"/>
              <a:ext cx="1394383" cy="353689"/>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501757" y="3493464"/>
              <a:ext cx="2185043"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 name="Group 5"/>
            <p:cNvGrpSpPr/>
            <p:nvPr/>
          </p:nvGrpSpPr>
          <p:grpSpPr>
            <a:xfrm>
              <a:off x="5783967" y="3002611"/>
              <a:ext cx="473559" cy="707886"/>
              <a:chOff x="5783967" y="3002611"/>
              <a:chExt cx="473559" cy="707886"/>
            </a:xfrm>
          </p:grpSpPr>
          <p:sp>
            <p:nvSpPr>
              <p:cNvPr id="31" name="Rounded Rectangle 30"/>
              <p:cNvSpPr/>
              <p:nvPr/>
            </p:nvSpPr>
            <p:spPr>
              <a:xfrm>
                <a:off x="5783967" y="3158577"/>
                <a:ext cx="457200" cy="457200"/>
              </a:xfrm>
              <a:prstGeom prst="roundRect">
                <a:avLst/>
              </a:prstGeom>
              <a:solidFill>
                <a:srgbClr val="FF0000"/>
              </a:solidFill>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5790832" y="3002611"/>
                <a:ext cx="466694" cy="707886"/>
              </a:xfrm>
              <a:prstGeom prst="rect">
                <a:avLst/>
              </a:prstGeom>
              <a:noFill/>
            </p:spPr>
            <p:txBody>
              <a:bodyPr wrap="none" rtlCol="0">
                <a:spAutoFit/>
              </a:bodyPr>
              <a:lstStyle/>
              <a:p>
                <a:r>
                  <a:rPr lang="en-US" sz="4000" b="1" dirty="0" smtClean="0">
                    <a:latin typeface="Consolas"/>
                    <a:cs typeface="Consolas"/>
                  </a:rPr>
                  <a:t>I</a:t>
                </a:r>
                <a:endParaRPr lang="en-US" sz="4000" b="1" dirty="0">
                  <a:latin typeface="Consolas"/>
                  <a:cs typeface="Consolas"/>
                </a:endParaRPr>
              </a:p>
            </p:txBody>
          </p:sp>
        </p:grpSp>
        <p:sp>
          <p:nvSpPr>
            <p:cNvPr id="13" name="TextBox 12"/>
            <p:cNvSpPr txBox="1"/>
            <p:nvPr/>
          </p:nvSpPr>
          <p:spPr>
            <a:xfrm>
              <a:off x="6240156" y="3315153"/>
              <a:ext cx="313044" cy="369332"/>
            </a:xfrm>
            <a:prstGeom prst="rect">
              <a:avLst/>
            </a:prstGeom>
            <a:noFill/>
          </p:spPr>
          <p:txBody>
            <a:bodyPr wrap="none" rtlCol="0">
              <a:spAutoFit/>
            </a:bodyPr>
            <a:lstStyle/>
            <a:p>
              <a:r>
                <a:rPr lang="en-US" b="1" dirty="0"/>
                <a:t>3</a:t>
              </a:r>
            </a:p>
          </p:txBody>
        </p:sp>
        <p:sp>
          <p:nvSpPr>
            <p:cNvPr id="14" name="TextBox 13"/>
            <p:cNvSpPr txBox="1"/>
            <p:nvPr/>
          </p:nvSpPr>
          <p:spPr>
            <a:xfrm>
              <a:off x="6234664" y="3040362"/>
              <a:ext cx="313044" cy="369332"/>
            </a:xfrm>
            <a:prstGeom prst="rect">
              <a:avLst/>
            </a:prstGeom>
            <a:noFill/>
          </p:spPr>
          <p:txBody>
            <a:bodyPr wrap="none" rtlCol="0">
              <a:spAutoFit/>
            </a:bodyPr>
            <a:lstStyle/>
            <a:p>
              <a:r>
                <a:rPr lang="en-US" b="1" dirty="0"/>
                <a:t>4</a:t>
              </a:r>
            </a:p>
          </p:txBody>
        </p:sp>
      </p:grpSp>
      <p:grpSp>
        <p:nvGrpSpPr>
          <p:cNvPr id="10" name="Group 9"/>
          <p:cNvGrpSpPr/>
          <p:nvPr/>
        </p:nvGrpSpPr>
        <p:grpSpPr>
          <a:xfrm>
            <a:off x="2176434" y="2686363"/>
            <a:ext cx="2457083" cy="1199945"/>
            <a:chOff x="1106567" y="2890251"/>
            <a:chExt cx="2457083" cy="1199945"/>
          </a:xfrm>
        </p:grpSpPr>
        <p:cxnSp>
          <p:nvCxnSpPr>
            <p:cNvPr id="16" name="Straight Connector 15"/>
            <p:cNvCxnSpPr/>
            <p:nvPr/>
          </p:nvCxnSpPr>
          <p:spPr>
            <a:xfrm>
              <a:off x="1106567" y="2890251"/>
              <a:ext cx="1726428" cy="39789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1393641" y="3588585"/>
              <a:ext cx="1439354" cy="501611"/>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805733" y="3083492"/>
              <a:ext cx="313044" cy="369332"/>
            </a:xfrm>
            <a:prstGeom prst="rect">
              <a:avLst/>
            </a:prstGeom>
            <a:noFill/>
          </p:spPr>
          <p:txBody>
            <a:bodyPr wrap="none" rtlCol="0">
              <a:spAutoFit/>
            </a:bodyPr>
            <a:lstStyle/>
            <a:p>
              <a:r>
                <a:rPr lang="en-US" b="1" dirty="0" smtClean="0"/>
                <a:t>1</a:t>
              </a:r>
              <a:endParaRPr lang="en-US" b="1" dirty="0"/>
            </a:p>
          </p:txBody>
        </p:sp>
        <p:grpSp>
          <p:nvGrpSpPr>
            <p:cNvPr id="3" name="Group 2"/>
            <p:cNvGrpSpPr/>
            <p:nvPr/>
          </p:nvGrpSpPr>
          <p:grpSpPr>
            <a:xfrm>
              <a:off x="3096956" y="2980704"/>
              <a:ext cx="466694" cy="707886"/>
              <a:chOff x="3096956" y="2980704"/>
              <a:chExt cx="466694" cy="707886"/>
            </a:xfrm>
          </p:grpSpPr>
          <p:sp>
            <p:nvSpPr>
              <p:cNvPr id="28" name="Rounded Rectangle 27"/>
              <p:cNvSpPr/>
              <p:nvPr/>
            </p:nvSpPr>
            <p:spPr>
              <a:xfrm>
                <a:off x="3103821" y="3145115"/>
                <a:ext cx="457200" cy="457200"/>
              </a:xfrm>
              <a:prstGeom prst="roundRect">
                <a:avLst/>
              </a:prstGeom>
              <a:solidFill>
                <a:srgbClr val="FF0000"/>
              </a:solidFill>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3096956" y="2980704"/>
                <a:ext cx="466694" cy="707886"/>
              </a:xfrm>
              <a:prstGeom prst="rect">
                <a:avLst/>
              </a:prstGeom>
              <a:noFill/>
            </p:spPr>
            <p:txBody>
              <a:bodyPr wrap="none" rtlCol="0">
                <a:spAutoFit/>
              </a:bodyPr>
              <a:lstStyle/>
              <a:p>
                <a:r>
                  <a:rPr lang="en-US" sz="4000" b="1" dirty="0" smtClean="0">
                    <a:latin typeface="Consolas"/>
                    <a:cs typeface="Consolas"/>
                  </a:rPr>
                  <a:t>E</a:t>
                </a:r>
                <a:endParaRPr lang="en-US" sz="4000" b="1" dirty="0">
                  <a:latin typeface="Consolas"/>
                  <a:cs typeface="Consolas"/>
                </a:endParaRPr>
              </a:p>
            </p:txBody>
          </p:sp>
        </p:grpSp>
        <p:sp>
          <p:nvSpPr>
            <p:cNvPr id="9" name="TextBox 8"/>
            <p:cNvSpPr txBox="1"/>
            <p:nvPr/>
          </p:nvSpPr>
          <p:spPr>
            <a:xfrm>
              <a:off x="2818091" y="3370370"/>
              <a:ext cx="313044" cy="369332"/>
            </a:xfrm>
            <a:prstGeom prst="rect">
              <a:avLst/>
            </a:prstGeom>
            <a:noFill/>
          </p:spPr>
          <p:txBody>
            <a:bodyPr wrap="none" rtlCol="0">
              <a:spAutoFit/>
            </a:bodyPr>
            <a:lstStyle/>
            <a:p>
              <a:r>
                <a:rPr lang="en-US" b="1" dirty="0"/>
                <a:t>2</a:t>
              </a:r>
            </a:p>
          </p:txBody>
        </p:sp>
      </p:grpSp>
      <p:grpSp>
        <p:nvGrpSpPr>
          <p:cNvPr id="12" name="Group 11"/>
          <p:cNvGrpSpPr/>
          <p:nvPr/>
        </p:nvGrpSpPr>
        <p:grpSpPr>
          <a:xfrm>
            <a:off x="4166677" y="2788247"/>
            <a:ext cx="473559" cy="707886"/>
            <a:chOff x="4414890" y="3942640"/>
            <a:chExt cx="473559" cy="707886"/>
          </a:xfrm>
        </p:grpSpPr>
        <p:sp>
          <p:nvSpPr>
            <p:cNvPr id="34" name="Rounded Rectangle 33"/>
            <p:cNvSpPr/>
            <p:nvPr/>
          </p:nvSpPr>
          <p:spPr>
            <a:xfrm>
              <a:off x="4414890" y="4093839"/>
              <a:ext cx="457200" cy="457200"/>
            </a:xfrm>
            <a:prstGeom prst="roundRect">
              <a:avLst/>
            </a:prstGeom>
            <a:solidFill>
              <a:srgbClr val="F79646"/>
            </a:solidFill>
            <a:ln w="63500">
              <a:solidFill>
                <a:schemeClr val="accent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5" name="TextBox 34"/>
            <p:cNvSpPr txBox="1"/>
            <p:nvPr/>
          </p:nvSpPr>
          <p:spPr>
            <a:xfrm>
              <a:off x="4421755" y="3942640"/>
              <a:ext cx="466694" cy="707886"/>
            </a:xfrm>
            <a:prstGeom prst="rect">
              <a:avLst/>
            </a:prstGeom>
            <a:noFill/>
          </p:spPr>
          <p:txBody>
            <a:bodyPr wrap="none" rtlCol="0">
              <a:spAutoFit/>
            </a:bodyPr>
            <a:lstStyle/>
            <a:p>
              <a:r>
                <a:rPr lang="en-US" sz="4000" b="1" dirty="0">
                  <a:latin typeface="Consolas"/>
                  <a:cs typeface="Consolas"/>
                </a:rPr>
                <a:t>G</a:t>
              </a:r>
            </a:p>
          </p:txBody>
        </p:sp>
      </p:grpSp>
      <p:sp>
        <p:nvSpPr>
          <p:cNvPr id="37" name="Content Placeholder 22"/>
          <p:cNvSpPr txBox="1">
            <a:spLocks/>
          </p:cNvSpPr>
          <p:nvPr/>
        </p:nvSpPr>
        <p:spPr>
          <a:xfrm>
            <a:off x="-481241" y="4344743"/>
            <a:ext cx="5641502" cy="56146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200" dirty="0" smtClean="0">
                <a:solidFill>
                  <a:srgbClr val="000000"/>
                </a:solidFill>
                <a:cs typeface="Consolas"/>
              </a:rPr>
              <a:t>Module 1:</a:t>
            </a:r>
          </a:p>
          <a:p>
            <a:pPr marL="0" indent="0" algn="ctr">
              <a:lnSpc>
                <a:spcPct val="50000"/>
              </a:lnSpc>
              <a:buFont typeface="Arial"/>
              <a:buNone/>
            </a:pPr>
            <a:r>
              <a:rPr lang="en-US" sz="3400" b="1" dirty="0" smtClean="0">
                <a:solidFill>
                  <a:srgbClr val="008000"/>
                </a:solidFill>
                <a:latin typeface="Consolas"/>
                <a:cs typeface="Consolas"/>
              </a:rPr>
              <a:t>MAC-learn</a:t>
            </a:r>
          </a:p>
        </p:txBody>
      </p:sp>
      <p:sp>
        <p:nvSpPr>
          <p:cNvPr id="38" name="Content Placeholder 22"/>
          <p:cNvSpPr txBox="1">
            <a:spLocks/>
          </p:cNvSpPr>
          <p:nvPr/>
        </p:nvSpPr>
        <p:spPr>
          <a:xfrm>
            <a:off x="5452585" y="4344743"/>
            <a:ext cx="2781508" cy="56146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200" dirty="0" smtClean="0">
                <a:solidFill>
                  <a:srgbClr val="000000"/>
                </a:solidFill>
                <a:cs typeface="Consolas"/>
              </a:rPr>
              <a:t>Module 3:</a:t>
            </a:r>
          </a:p>
          <a:p>
            <a:pPr marL="0" indent="0" algn="ctr">
              <a:lnSpc>
                <a:spcPct val="50000"/>
              </a:lnSpc>
              <a:buFont typeface="Arial"/>
              <a:buNone/>
            </a:pPr>
            <a:r>
              <a:rPr lang="en-US" sz="3400" b="1" dirty="0" smtClean="0">
                <a:solidFill>
                  <a:schemeClr val="accent1"/>
                </a:solidFill>
                <a:latin typeface="Consolas"/>
                <a:cs typeface="Consolas"/>
              </a:rPr>
              <a:t>IP-Route</a:t>
            </a:r>
          </a:p>
        </p:txBody>
      </p:sp>
      <p:sp>
        <p:nvSpPr>
          <p:cNvPr id="39" name="Content Placeholder 22"/>
          <p:cNvSpPr txBox="1">
            <a:spLocks/>
          </p:cNvSpPr>
          <p:nvPr/>
        </p:nvSpPr>
        <p:spPr>
          <a:xfrm>
            <a:off x="1067796" y="5243097"/>
            <a:ext cx="6699299" cy="56146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70000"/>
              </a:lnSpc>
              <a:buFont typeface="Arial"/>
              <a:buNone/>
            </a:pPr>
            <a:r>
              <a:rPr lang="en-US" sz="2200" dirty="0" smtClean="0">
                <a:cs typeface="Consolas"/>
              </a:rPr>
              <a:t>Module 2:</a:t>
            </a:r>
          </a:p>
          <a:p>
            <a:pPr marL="0" indent="0" algn="ctr">
              <a:lnSpc>
                <a:spcPct val="50000"/>
              </a:lnSpc>
              <a:buFont typeface="Arial"/>
              <a:buNone/>
            </a:pPr>
            <a:r>
              <a:rPr lang="en-US" sz="2200" dirty="0" smtClean="0">
                <a:solidFill>
                  <a:schemeClr val="accent4"/>
                </a:solidFill>
                <a:cs typeface="Consolas"/>
              </a:rPr>
              <a:t> </a:t>
            </a:r>
            <a:r>
              <a:rPr lang="en-US" sz="3400" b="1" dirty="0" smtClean="0">
                <a:solidFill>
                  <a:schemeClr val="accent4"/>
                </a:solidFill>
                <a:latin typeface="Consolas"/>
                <a:cs typeface="Consolas"/>
              </a:rPr>
              <a:t>Forward</a:t>
            </a:r>
          </a:p>
          <a:p>
            <a:pPr marL="0" indent="0" algn="ctr">
              <a:lnSpc>
                <a:spcPct val="70000"/>
              </a:lnSpc>
              <a:buFont typeface="Arial"/>
              <a:buNone/>
            </a:pPr>
            <a:r>
              <a:rPr lang="en-US" sz="2400" dirty="0" smtClean="0">
                <a:solidFill>
                  <a:schemeClr val="accent4"/>
                </a:solidFill>
                <a:latin typeface="Consolas"/>
                <a:cs typeface="Consolas"/>
              </a:rPr>
              <a:t>(ARP or MAC Rewrite)</a:t>
            </a:r>
          </a:p>
        </p:txBody>
      </p:sp>
      <p:cxnSp>
        <p:nvCxnSpPr>
          <p:cNvPr id="40" name="Straight Arrow Connector 39"/>
          <p:cNvCxnSpPr>
            <a:stCxn id="37" idx="0"/>
          </p:cNvCxnSpPr>
          <p:nvPr/>
        </p:nvCxnSpPr>
        <p:spPr>
          <a:xfrm flipV="1">
            <a:off x="2339510" y="3678347"/>
            <a:ext cx="441122" cy="66639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4356593" y="3678347"/>
            <a:ext cx="0" cy="148519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flipV="1">
            <a:off x="6019720" y="3678347"/>
            <a:ext cx="533480" cy="66639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325187" y="4111258"/>
            <a:ext cx="3644983" cy="1738937"/>
          </a:xfrm>
          <a:prstGeom prst="rect">
            <a:avLst/>
          </a:prstGeom>
          <a:noFill/>
          <a:ln>
            <a:noFill/>
          </a:ln>
        </p:spPr>
        <p:txBody>
          <a:bodyPr wrap="square" rtlCol="0">
            <a:spAutoFit/>
          </a:bodyPr>
          <a:lstStyle/>
          <a:p>
            <a:pPr>
              <a:lnSpc>
                <a:spcPct val="120000"/>
              </a:lnSpc>
            </a:pPr>
            <a:r>
              <a:rPr lang="en-US" sz="3000" dirty="0" smtClean="0"/>
              <a:t>Gateway acts like:</a:t>
            </a:r>
          </a:p>
          <a:p>
            <a:pPr marL="457200" indent="-457200">
              <a:lnSpc>
                <a:spcPct val="120000"/>
              </a:lnSpc>
              <a:buFont typeface="Arial"/>
              <a:buChar char="•"/>
            </a:pPr>
            <a:r>
              <a:rPr lang="en-US" sz="3000" dirty="0" smtClean="0"/>
              <a:t>Legacy router</a:t>
            </a:r>
          </a:p>
          <a:p>
            <a:pPr marL="457200" indent="-457200">
              <a:lnSpc>
                <a:spcPct val="120000"/>
              </a:lnSpc>
              <a:buFont typeface="Arial"/>
              <a:buChar char="•"/>
            </a:pPr>
            <a:r>
              <a:rPr lang="en-US" sz="3000" dirty="0">
                <a:cs typeface="Consolas"/>
              </a:rPr>
              <a:t>L</a:t>
            </a:r>
            <a:r>
              <a:rPr lang="en-US" sz="3000" dirty="0" smtClean="0">
                <a:cs typeface="Consolas"/>
              </a:rPr>
              <a:t>egacy switch</a:t>
            </a:r>
          </a:p>
        </p:txBody>
      </p:sp>
      <p:sp>
        <p:nvSpPr>
          <p:cNvPr id="44" name="TextBox 43"/>
          <p:cNvSpPr txBox="1"/>
          <p:nvPr/>
        </p:nvSpPr>
        <p:spPr>
          <a:xfrm>
            <a:off x="4466165" y="4121611"/>
            <a:ext cx="4252322" cy="1738937"/>
          </a:xfrm>
          <a:prstGeom prst="rect">
            <a:avLst/>
          </a:prstGeom>
          <a:noFill/>
          <a:ln>
            <a:noFill/>
          </a:ln>
        </p:spPr>
        <p:txBody>
          <a:bodyPr wrap="square" rtlCol="0">
            <a:spAutoFit/>
          </a:bodyPr>
          <a:lstStyle/>
          <a:p>
            <a:pPr marL="457200" indent="-457200">
              <a:lnSpc>
                <a:spcPct val="120000"/>
              </a:lnSpc>
              <a:buFont typeface="Arial"/>
              <a:buChar char="•"/>
            </a:pPr>
            <a:r>
              <a:rPr lang="en-US" sz="3000" dirty="0" smtClean="0">
                <a:cs typeface="Consolas"/>
              </a:rPr>
              <a:t>ARP responder</a:t>
            </a:r>
          </a:p>
          <a:p>
            <a:pPr marL="457200" indent="-457200">
              <a:lnSpc>
                <a:spcPct val="120000"/>
              </a:lnSpc>
              <a:buFont typeface="Arial"/>
              <a:buChar char="•"/>
            </a:pPr>
            <a:r>
              <a:rPr lang="en-US" sz="3000" dirty="0" smtClean="0">
                <a:cs typeface="Consolas"/>
              </a:rPr>
              <a:t>Hybrid MAC-rewriter, legacy router/switch</a:t>
            </a:r>
          </a:p>
        </p:txBody>
      </p:sp>
    </p:spTree>
    <p:custDataLst>
      <p:tags r:id="rId1"/>
    </p:custDataLst>
    <p:extLst>
      <p:ext uri="{BB962C8B-B14F-4D97-AF65-F5344CB8AC3E}">
        <p14:creationId xmlns:p14="http://schemas.microsoft.com/office/powerpoint/2010/main" val="33826536"/>
      </p:ext>
    </p:extLst>
  </p:cSld>
  <p:clrMapOvr>
    <a:masterClrMapping/>
  </p:clrMapOvr>
  <mc:AlternateContent xmlns:mc="http://schemas.openxmlformats.org/markup-compatibility/2006" xmlns:p14="http://schemas.microsoft.com/office/powerpoint/2010/main">
    <mc:Choice Requires="p14">
      <p:transition spd="slow" p14:dur="2000" advTm="85320"/>
    </mc:Choice>
    <mc:Fallback xmlns="">
      <p:transition xmlns:p14="http://schemas.microsoft.com/office/powerpoint/2010/main" spd="slow" advTm="8532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500"/>
                                        <p:tgtEl>
                                          <p:spTgt spid="12"/>
                                        </p:tgtEl>
                                      </p:cBhvr>
                                    </p:animEffect>
                                    <p:set>
                                      <p:cBhvr>
                                        <p:cTn id="7" dur="1" fill="hold">
                                          <p:stCondLst>
                                            <p:cond delay="1499"/>
                                          </p:stCondLst>
                                        </p:cTn>
                                        <p:tgtEl>
                                          <p:spTgt spid="1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20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2000"/>
                                        <p:tgtEl>
                                          <p:spTgt spid="25"/>
                                        </p:tgtEl>
                                      </p:cBhvr>
                                    </p:animEffect>
                                  </p:childTnLst>
                                </p:cTn>
                              </p:par>
                              <p:par>
                                <p:cTn id="14" presetID="0" presetClass="path" presetSubtype="0" accel="50000" decel="50000" fill="hold" nodeType="withEffect">
                                  <p:stCondLst>
                                    <p:cond delay="0"/>
                                  </p:stCondLst>
                                  <p:childTnLst>
                                    <p:animMotion origin="layout" path="M 2.77778E-7 2.22222E-6 L -0.14115 -0.00093 " pathEditMode="relative" rAng="0" ptsTypes="AA">
                                      <p:cBhvr>
                                        <p:cTn id="15" dur="2000" fill="hold"/>
                                        <p:tgtEl>
                                          <p:spTgt spid="10"/>
                                        </p:tgtEl>
                                        <p:attrNameLst>
                                          <p:attrName>ppt_x</p:attrName>
                                          <p:attrName>ppt_y</p:attrName>
                                        </p:attrNameLst>
                                      </p:cBhvr>
                                      <p:rCtr x="-7066" y="-46"/>
                                    </p:animMotion>
                                  </p:childTnLst>
                                </p:cTn>
                              </p:par>
                              <p:par>
                                <p:cTn id="16" presetID="0" presetClass="path" presetSubtype="0" accel="50000" decel="50000" fill="hold" nodeType="withEffect">
                                  <p:stCondLst>
                                    <p:cond delay="0"/>
                                  </p:stCondLst>
                                  <p:childTnLst>
                                    <p:animMotion origin="layout" path="M -1.94444E-6 3.7037E-7 L 0.15313 0.00023 " pathEditMode="relative" rAng="0" ptsTypes="AA">
                                      <p:cBhvr>
                                        <p:cTn id="17" dur="2000" fill="hold"/>
                                        <p:tgtEl>
                                          <p:spTgt spid="22"/>
                                        </p:tgtEl>
                                        <p:attrNameLst>
                                          <p:attrName>ppt_x</p:attrName>
                                          <p:attrName>ppt_y</p:attrName>
                                        </p:attrNameLst>
                                      </p:cBhvr>
                                      <p:rCtr x="7656" y="0"/>
                                    </p:animMotion>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800"/>
                                        <p:tgtEl>
                                          <p:spTgt spid="37"/>
                                        </p:tgtEl>
                                      </p:cBhvr>
                                    </p:animEffect>
                                  </p:childTnLst>
                                </p:cTn>
                              </p:par>
                              <p:par>
                                <p:cTn id="23" presetID="10"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800"/>
                                        <p:tgtEl>
                                          <p:spTgt spid="40"/>
                                        </p:tgtEl>
                                      </p:cBhvr>
                                    </p:animEffect>
                                  </p:childTnLst>
                                </p:cTn>
                              </p:par>
                              <p:par>
                                <p:cTn id="26" presetID="1" presetClass="exit" presetSubtype="0" fill="hold" grpId="0" nodeType="withEffect">
                                  <p:stCondLst>
                                    <p:cond delay="0"/>
                                  </p:stCondLst>
                                  <p:childTnLst>
                                    <p:set>
                                      <p:cBhvr>
                                        <p:cTn id="27" dur="1" fill="hold">
                                          <p:stCondLst>
                                            <p:cond delay="0"/>
                                          </p:stCondLst>
                                        </p:cTn>
                                        <p:tgtEl>
                                          <p:spTgt spid="43"/>
                                        </p:tgtEl>
                                        <p:attrNameLst>
                                          <p:attrName>style.visibility</p:attrName>
                                        </p:attrNameLst>
                                      </p:cBhvr>
                                      <p:to>
                                        <p:strVal val="hidden"/>
                                      </p:to>
                                    </p:set>
                                  </p:childTnLst>
                                </p:cTn>
                              </p:par>
                              <p:par>
                                <p:cTn id="28" presetID="1" presetClass="exit" presetSubtype="0" fill="hold" grpId="0" nodeType="withEffect">
                                  <p:stCondLst>
                                    <p:cond delay="0"/>
                                  </p:stCondLst>
                                  <p:childTnLst>
                                    <p:set>
                                      <p:cBhvr>
                                        <p:cTn id="29" dur="1" fill="hold">
                                          <p:stCondLst>
                                            <p:cond delay="0"/>
                                          </p:stCondLst>
                                        </p:cTn>
                                        <p:tgtEl>
                                          <p:spTgt spid="4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800"/>
                                        <p:tgtEl>
                                          <p:spTgt spid="38"/>
                                        </p:tgtEl>
                                      </p:cBhvr>
                                    </p:animEffect>
                                  </p:childTnLst>
                                </p:cTn>
                              </p:par>
                              <p:par>
                                <p:cTn id="35" presetID="10"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8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800"/>
                                        <p:tgtEl>
                                          <p:spTgt spid="39"/>
                                        </p:tgtEl>
                                      </p:cBhvr>
                                    </p:animEffect>
                                  </p:childTnLst>
                                </p:cTn>
                              </p:par>
                              <p:par>
                                <p:cTn id="43" presetID="10"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8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onsolas"/>
                <a:cs typeface="Consolas"/>
              </a:rPr>
              <a:t>Pyretic</a:t>
            </a:r>
            <a:r>
              <a:rPr lang="en-US" dirty="0" err="1" smtClean="0"/>
              <a:t>’s</a:t>
            </a:r>
            <a:r>
              <a:rPr lang="en-US" dirty="0" smtClean="0"/>
              <a:t> Design</a:t>
            </a:r>
            <a:endParaRPr lang="en-US" dirty="0"/>
          </a:p>
        </p:txBody>
      </p:sp>
      <p:sp>
        <p:nvSpPr>
          <p:cNvPr id="3" name="Content Placeholder 2"/>
          <p:cNvSpPr>
            <a:spLocks noGrp="1"/>
          </p:cNvSpPr>
          <p:nvPr>
            <p:ph idx="1"/>
          </p:nvPr>
        </p:nvSpPr>
        <p:spPr/>
        <p:txBody>
          <a:bodyPr/>
          <a:lstStyle/>
          <a:p>
            <a:r>
              <a:rPr lang="en-US" dirty="0" smtClean="0"/>
              <a:t>Monitoring Load Balancer</a:t>
            </a:r>
          </a:p>
          <a:p>
            <a:pPr lvl="1"/>
            <a:r>
              <a:rPr lang="en-US" dirty="0" smtClean="0"/>
              <a:t>Encode policies as functions</a:t>
            </a:r>
          </a:p>
          <a:p>
            <a:pPr lvl="1"/>
            <a:r>
              <a:rPr lang="en-US" dirty="0" smtClean="0"/>
              <a:t>Compositional </a:t>
            </a:r>
            <a:r>
              <a:rPr lang="en-US" dirty="0"/>
              <a:t>o</a:t>
            </a:r>
            <a:r>
              <a:rPr lang="en-US" dirty="0" smtClean="0"/>
              <a:t>perators</a:t>
            </a:r>
            <a:endParaRPr lang="en-US" dirty="0"/>
          </a:p>
          <a:p>
            <a:pPr lvl="1"/>
            <a:r>
              <a:rPr lang="en-US" dirty="0" smtClean="0"/>
              <a:t>Queries as forwarding </a:t>
            </a:r>
            <a:r>
              <a:rPr lang="en-US" dirty="0"/>
              <a:t>p</a:t>
            </a:r>
            <a:r>
              <a:rPr lang="en-US" dirty="0" smtClean="0"/>
              <a:t>olicies</a:t>
            </a:r>
          </a:p>
          <a:p>
            <a:r>
              <a:rPr lang="en-US" dirty="0" smtClean="0"/>
              <a:t>MAC-Learning Module</a:t>
            </a:r>
          </a:p>
          <a:p>
            <a:pPr lvl="1"/>
            <a:r>
              <a:rPr lang="en-US" dirty="0" smtClean="0"/>
              <a:t>Dynamic Policies</a:t>
            </a:r>
          </a:p>
          <a:p>
            <a:r>
              <a:rPr lang="en-US" dirty="0" smtClean="0"/>
              <a:t>“One Big Switch” Topology Abstraction</a:t>
            </a:r>
          </a:p>
          <a:p>
            <a:pPr lvl="1"/>
            <a:r>
              <a:rPr lang="en-US" dirty="0" smtClean="0"/>
              <a:t>Extensible packet model</a:t>
            </a:r>
          </a:p>
          <a:p>
            <a:pPr marL="0" indent="0">
              <a:buNone/>
            </a:pP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502431CD-A83D-384C-97C7-66FF0CCEF56F}" type="slidenum">
              <a:rPr lang="en-US" smtClean="0"/>
              <a:t>13</a:t>
            </a:fld>
            <a:endParaRPr lang="en-US" dirty="0"/>
          </a:p>
        </p:txBody>
      </p:sp>
      <p:pic>
        <p:nvPicPr>
          <p:cNvPr id="5" name="Picture 4" descr="glossy-flame-hi.png"/>
          <p:cNvPicPr>
            <a:picLocks noChangeAspect="1"/>
          </p:cNvPicPr>
          <p:nvPr/>
        </p:nvPicPr>
        <p:blipFill>
          <a:blip r:embed="rId4">
            <a:alphaModFix amt="85000"/>
            <a:extLst>
              <a:ext uri="{28A0092B-C50C-407E-A947-70E740481C1C}">
                <a14:useLocalDpi xmlns:a14="http://schemas.microsoft.com/office/drawing/2010/main" val="0"/>
              </a:ext>
            </a:extLst>
          </a:blip>
          <a:stretch>
            <a:fillRect/>
          </a:stretch>
        </p:blipFill>
        <p:spPr>
          <a:xfrm>
            <a:off x="6606832" y="303954"/>
            <a:ext cx="2342036" cy="3045671"/>
          </a:xfrm>
          <a:prstGeom prst="rect">
            <a:avLst/>
          </a:prstGeom>
        </p:spPr>
      </p:pic>
    </p:spTree>
    <p:custDataLst>
      <p:tags r:id="rId1"/>
    </p:custDataLst>
    <p:extLst>
      <p:ext uri="{BB962C8B-B14F-4D97-AF65-F5344CB8AC3E}">
        <p14:creationId xmlns:p14="http://schemas.microsoft.com/office/powerpoint/2010/main" val="4223784756"/>
      </p:ext>
    </p:extLst>
  </p:cSld>
  <p:clrMapOvr>
    <a:masterClrMapping/>
  </p:clrMapOvr>
  <mc:AlternateContent xmlns:mc="http://schemas.openxmlformats.org/markup-compatibility/2006" xmlns:p14="http://schemas.microsoft.com/office/powerpoint/2010/main">
    <mc:Choice Requires="p14">
      <p:transition spd="slow" p14:dur="2000" advTm="61106"/>
    </mc:Choice>
    <mc:Fallback xmlns="">
      <p:transition xmlns:p14="http://schemas.microsoft.com/office/powerpoint/2010/main" spd="slow" advTm="6110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onsolas"/>
                <a:cs typeface="Consolas"/>
              </a:rPr>
              <a:t>Pyretic</a:t>
            </a:r>
            <a:r>
              <a:rPr lang="en-US" dirty="0"/>
              <a:t> </a:t>
            </a:r>
            <a:r>
              <a:rPr lang="en-US" dirty="0" smtClean="0"/>
              <a:t>Drop Policy</a:t>
            </a:r>
            <a:endParaRPr lang="en-US" dirty="0"/>
          </a:p>
        </p:txBody>
      </p:sp>
      <p:sp>
        <p:nvSpPr>
          <p:cNvPr id="4" name="Slide Number Placeholder 3"/>
          <p:cNvSpPr>
            <a:spLocks noGrp="1"/>
          </p:cNvSpPr>
          <p:nvPr>
            <p:ph type="sldNum" sz="quarter" idx="12"/>
          </p:nvPr>
        </p:nvSpPr>
        <p:spPr/>
        <p:txBody>
          <a:bodyPr/>
          <a:lstStyle/>
          <a:p>
            <a:fld id="{502431CD-A83D-384C-97C7-66FF0CCEF56F}" type="slidenum">
              <a:rPr lang="en-US" smtClean="0"/>
              <a:t>14</a:t>
            </a:fld>
            <a:endParaRPr lang="en-US" dirty="0"/>
          </a:p>
        </p:txBody>
      </p:sp>
      <p:sp>
        <p:nvSpPr>
          <p:cNvPr id="3" name="Content Placeholder 2"/>
          <p:cNvSpPr>
            <a:spLocks noGrp="1"/>
          </p:cNvSpPr>
          <p:nvPr>
            <p:ph idx="1"/>
          </p:nvPr>
        </p:nvSpPr>
        <p:spPr>
          <a:xfrm>
            <a:off x="393700" y="2005957"/>
            <a:ext cx="8473440" cy="4525963"/>
          </a:xfrm>
        </p:spPr>
        <p:txBody>
          <a:bodyPr>
            <a:normAutofit/>
          </a:bodyPr>
          <a:lstStyle/>
          <a:p>
            <a:pPr marL="0" indent="0">
              <a:buNone/>
            </a:pPr>
            <a:r>
              <a:rPr lang="en-US" dirty="0" smtClean="0">
                <a:solidFill>
                  <a:srgbClr val="000000"/>
                </a:solidFill>
              </a:rPr>
              <a:t>Goal: 		Drop packets (i.e., </a:t>
            </a:r>
            <a:r>
              <a:rPr lang="en-US" dirty="0" err="1" smtClean="0">
                <a:solidFill>
                  <a:srgbClr val="000000"/>
                </a:solidFill>
                <a:latin typeface="Consolas"/>
                <a:cs typeface="Consolas"/>
              </a:rPr>
              <a:t>OpenFlow</a:t>
            </a:r>
            <a:r>
              <a:rPr lang="en-US" dirty="0" smtClean="0">
                <a:solidFill>
                  <a:srgbClr val="000000"/>
                </a:solidFill>
              </a:rPr>
              <a:t> drop)</a:t>
            </a:r>
          </a:p>
          <a:p>
            <a:pPr marL="0" indent="0">
              <a:buNone/>
            </a:pPr>
            <a:r>
              <a:rPr lang="en-US" dirty="0" smtClean="0">
                <a:solidFill>
                  <a:srgbClr val="000000"/>
                </a:solidFill>
              </a:rPr>
              <a:t>Write:		</a:t>
            </a:r>
            <a:r>
              <a:rPr lang="en-US" dirty="0" smtClean="0">
                <a:solidFill>
                  <a:srgbClr val="000000"/>
                </a:solidFill>
                <a:latin typeface="Consolas"/>
                <a:cs typeface="Consolas"/>
              </a:rPr>
              <a:t>drop</a:t>
            </a:r>
            <a:endParaRPr lang="en-US" dirty="0" smtClean="0">
              <a:solidFill>
                <a:srgbClr val="000000"/>
              </a:solidFill>
              <a:cs typeface="Consolas"/>
            </a:endParaRPr>
          </a:p>
          <a:p>
            <a:pPr marL="0" indent="0">
              <a:buNone/>
            </a:pPr>
            <a:r>
              <a:rPr lang="en-US" dirty="0" smtClean="0">
                <a:solidFill>
                  <a:srgbClr val="000000"/>
                </a:solidFill>
                <a:cs typeface="Consolas"/>
              </a:rPr>
              <a:t>Means:</a:t>
            </a:r>
            <a:r>
              <a:rPr lang="en-US" dirty="0" smtClean="0">
                <a:solidFill>
                  <a:srgbClr val="000000"/>
                </a:solidFill>
                <a:latin typeface="Consolas"/>
                <a:cs typeface="Consolas"/>
              </a:rPr>
              <a:t>		</a:t>
            </a:r>
            <a:r>
              <a:rPr lang="en-US" dirty="0" err="1" smtClean="0">
                <a:solidFill>
                  <a:srgbClr val="000000"/>
                </a:solidFill>
                <a:latin typeface="Consolas"/>
                <a:cs typeface="Consolas"/>
              </a:rPr>
              <a:t>eval</a:t>
            </a:r>
            <a:r>
              <a:rPr lang="en-US" dirty="0" smtClean="0">
                <a:solidFill>
                  <a:srgbClr val="000000"/>
                </a:solidFill>
                <a:latin typeface="Consolas"/>
                <a:cs typeface="Consolas"/>
              </a:rPr>
              <a:t>(</a:t>
            </a:r>
            <a:r>
              <a:rPr lang="en-US" dirty="0" err="1" smtClean="0">
                <a:solidFill>
                  <a:srgbClr val="000000"/>
                </a:solidFill>
                <a:latin typeface="Consolas"/>
                <a:cs typeface="Consolas"/>
              </a:rPr>
              <a:t>drop,p</a:t>
            </a:r>
            <a:r>
              <a:rPr lang="en-US" dirty="0" smtClean="0">
                <a:solidFill>
                  <a:srgbClr val="000000"/>
                </a:solidFill>
                <a:latin typeface="Consolas"/>
                <a:cs typeface="Consolas"/>
              </a:rPr>
              <a:t>) = {}</a:t>
            </a:r>
            <a:endParaRPr lang="en-US" dirty="0">
              <a:solidFill>
                <a:srgbClr val="000000"/>
              </a:solidFill>
            </a:endParaRPr>
          </a:p>
          <a:p>
            <a:pPr marL="0" indent="0">
              <a:buNone/>
            </a:pPr>
            <a:endParaRPr lang="en-US" b="1" i="1" dirty="0" smtClean="0">
              <a:solidFill>
                <a:srgbClr val="000000"/>
              </a:solidFill>
            </a:endParaRPr>
          </a:p>
        </p:txBody>
      </p:sp>
      <p:sp>
        <p:nvSpPr>
          <p:cNvPr id="11" name="TextBox 10"/>
          <p:cNvSpPr txBox="1"/>
          <p:nvPr/>
        </p:nvSpPr>
        <p:spPr>
          <a:xfrm>
            <a:off x="285036" y="4293966"/>
            <a:ext cx="1639203" cy="553998"/>
          </a:xfrm>
          <a:prstGeom prst="rect">
            <a:avLst/>
          </a:prstGeom>
          <a:noFill/>
        </p:spPr>
        <p:txBody>
          <a:bodyPr wrap="none" rtlCol="0">
            <a:spAutoFit/>
          </a:bodyPr>
          <a:lstStyle/>
          <a:p>
            <a:r>
              <a:rPr lang="en-US" sz="3000" dirty="0" smtClean="0">
                <a:solidFill>
                  <a:srgbClr val="FF0000"/>
                </a:solidFill>
              </a:rPr>
              <a:t>evaluate</a:t>
            </a:r>
            <a:endParaRPr lang="en-US" sz="3000" dirty="0">
              <a:solidFill>
                <a:srgbClr val="FF0000"/>
              </a:solidFill>
            </a:endParaRPr>
          </a:p>
        </p:txBody>
      </p:sp>
      <p:sp>
        <p:nvSpPr>
          <p:cNvPr id="12" name="TextBox 11"/>
          <p:cNvSpPr txBox="1"/>
          <p:nvPr/>
        </p:nvSpPr>
        <p:spPr>
          <a:xfrm>
            <a:off x="2126501" y="4293966"/>
            <a:ext cx="2198038" cy="553998"/>
          </a:xfrm>
          <a:prstGeom prst="rect">
            <a:avLst/>
          </a:prstGeom>
          <a:noFill/>
        </p:spPr>
        <p:txBody>
          <a:bodyPr wrap="none" rtlCol="0">
            <a:spAutoFit/>
          </a:bodyPr>
          <a:lstStyle/>
          <a:p>
            <a:r>
              <a:rPr lang="en-US" sz="3000" dirty="0">
                <a:solidFill>
                  <a:srgbClr val="FF0000"/>
                </a:solidFill>
              </a:rPr>
              <a:t>g</a:t>
            </a:r>
            <a:r>
              <a:rPr lang="en-US" sz="3000" dirty="0" smtClean="0">
                <a:solidFill>
                  <a:srgbClr val="FF0000"/>
                </a:solidFill>
              </a:rPr>
              <a:t>iven policy</a:t>
            </a:r>
            <a:endParaRPr lang="en-US" sz="3000" dirty="0">
              <a:solidFill>
                <a:srgbClr val="FF0000"/>
              </a:solidFill>
            </a:endParaRPr>
          </a:p>
        </p:txBody>
      </p:sp>
      <p:sp>
        <p:nvSpPr>
          <p:cNvPr id="13" name="TextBox 12"/>
          <p:cNvSpPr txBox="1"/>
          <p:nvPr/>
        </p:nvSpPr>
        <p:spPr>
          <a:xfrm>
            <a:off x="4515039" y="4289753"/>
            <a:ext cx="1852979" cy="553998"/>
          </a:xfrm>
          <a:prstGeom prst="rect">
            <a:avLst/>
          </a:prstGeom>
          <a:noFill/>
        </p:spPr>
        <p:txBody>
          <a:bodyPr wrap="none" rtlCol="0">
            <a:spAutoFit/>
          </a:bodyPr>
          <a:lstStyle/>
          <a:p>
            <a:r>
              <a:rPr lang="en-US" sz="3000" dirty="0">
                <a:solidFill>
                  <a:srgbClr val="FF0000"/>
                </a:solidFill>
              </a:rPr>
              <a:t>o</a:t>
            </a:r>
            <a:r>
              <a:rPr lang="en-US" sz="3000" dirty="0" smtClean="0">
                <a:solidFill>
                  <a:srgbClr val="FF0000"/>
                </a:solidFill>
              </a:rPr>
              <a:t>n packet</a:t>
            </a:r>
            <a:endParaRPr lang="en-US" sz="3000" dirty="0">
              <a:solidFill>
                <a:srgbClr val="FF0000"/>
              </a:solidFill>
            </a:endParaRPr>
          </a:p>
        </p:txBody>
      </p:sp>
      <p:sp>
        <p:nvSpPr>
          <p:cNvPr id="14" name="TextBox 13"/>
          <p:cNvSpPr txBox="1"/>
          <p:nvPr/>
        </p:nvSpPr>
        <p:spPr>
          <a:xfrm>
            <a:off x="6743642" y="4293966"/>
            <a:ext cx="1724112" cy="553998"/>
          </a:xfrm>
          <a:prstGeom prst="rect">
            <a:avLst/>
          </a:prstGeom>
          <a:noFill/>
        </p:spPr>
        <p:txBody>
          <a:bodyPr wrap="none" rtlCol="0">
            <a:spAutoFit/>
          </a:bodyPr>
          <a:lstStyle/>
          <a:p>
            <a:r>
              <a:rPr lang="en-US" sz="3000" dirty="0">
                <a:solidFill>
                  <a:srgbClr val="FF0000"/>
                </a:solidFill>
              </a:rPr>
              <a:t>r</a:t>
            </a:r>
            <a:r>
              <a:rPr lang="en-US" sz="3000" dirty="0" smtClean="0">
                <a:solidFill>
                  <a:srgbClr val="FF0000"/>
                </a:solidFill>
              </a:rPr>
              <a:t>esults in </a:t>
            </a:r>
          </a:p>
        </p:txBody>
      </p:sp>
      <p:cxnSp>
        <p:nvCxnSpPr>
          <p:cNvPr id="15" name="Straight Arrow Connector 14"/>
          <p:cNvCxnSpPr/>
          <p:nvPr/>
        </p:nvCxnSpPr>
        <p:spPr>
          <a:xfrm flipH="1" flipV="1">
            <a:off x="6368018" y="3714750"/>
            <a:ext cx="843042" cy="57500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1256427" y="3714751"/>
            <a:ext cx="1013698" cy="57921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flipV="1">
            <a:off x="4774168" y="3782465"/>
            <a:ext cx="448707" cy="5750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3248026" y="3782465"/>
            <a:ext cx="403224" cy="54254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606511622"/>
      </p:ext>
    </p:extLst>
  </p:cSld>
  <p:clrMapOvr>
    <a:masterClrMapping/>
  </p:clrMapOvr>
  <mc:AlternateContent xmlns:mc="http://schemas.openxmlformats.org/markup-compatibility/2006" xmlns:p14="http://schemas.microsoft.com/office/powerpoint/2010/main">
    <mc:Choice Requires="p14">
      <p:transition spd="slow" p14:dur="2000" advTm="33008"/>
    </mc:Choice>
    <mc:Fallback xmlns="">
      <p:transition xmlns:p14="http://schemas.microsoft.com/office/powerpoint/2010/main" spd="slow" advTm="3300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a:cs typeface="Consolas"/>
              </a:rPr>
              <a:t>Pyretic</a:t>
            </a:r>
            <a:r>
              <a:rPr lang="en-US" dirty="0" smtClean="0"/>
              <a:t> Forward Policy</a:t>
            </a:r>
            <a:endParaRPr lang="en-US" dirty="0"/>
          </a:p>
        </p:txBody>
      </p:sp>
      <p:sp>
        <p:nvSpPr>
          <p:cNvPr id="4" name="Slide Number Placeholder 3"/>
          <p:cNvSpPr>
            <a:spLocks noGrp="1"/>
          </p:cNvSpPr>
          <p:nvPr>
            <p:ph type="sldNum" sz="quarter" idx="12"/>
          </p:nvPr>
        </p:nvSpPr>
        <p:spPr/>
        <p:txBody>
          <a:bodyPr/>
          <a:lstStyle/>
          <a:p>
            <a:fld id="{502431CD-A83D-384C-97C7-66FF0CCEF56F}" type="slidenum">
              <a:rPr lang="en-US" smtClean="0"/>
              <a:t>15</a:t>
            </a:fld>
            <a:endParaRPr lang="en-US" dirty="0"/>
          </a:p>
        </p:txBody>
      </p:sp>
      <p:sp>
        <p:nvSpPr>
          <p:cNvPr id="3" name="Content Placeholder 2"/>
          <p:cNvSpPr>
            <a:spLocks noGrp="1"/>
          </p:cNvSpPr>
          <p:nvPr>
            <p:ph idx="1"/>
          </p:nvPr>
        </p:nvSpPr>
        <p:spPr>
          <a:xfrm>
            <a:off x="393699" y="2005957"/>
            <a:ext cx="8924925" cy="4525963"/>
          </a:xfrm>
        </p:spPr>
        <p:txBody>
          <a:bodyPr>
            <a:normAutofit/>
          </a:bodyPr>
          <a:lstStyle/>
          <a:p>
            <a:pPr marL="0" indent="0">
              <a:buNone/>
            </a:pPr>
            <a:r>
              <a:rPr lang="en-US" dirty="0" smtClean="0">
                <a:solidFill>
                  <a:srgbClr val="000000"/>
                </a:solidFill>
              </a:rPr>
              <a:t>Goal: 		Forward packets out port </a:t>
            </a:r>
            <a:r>
              <a:rPr lang="en-US" dirty="0" smtClean="0">
                <a:solidFill>
                  <a:srgbClr val="000000"/>
                </a:solidFill>
                <a:latin typeface="Consolas"/>
                <a:cs typeface="Consolas"/>
              </a:rPr>
              <a:t>a</a:t>
            </a:r>
          </a:p>
          <a:p>
            <a:pPr marL="0" indent="0">
              <a:buNone/>
            </a:pPr>
            <a:r>
              <a:rPr lang="en-US" dirty="0" smtClean="0">
                <a:solidFill>
                  <a:srgbClr val="000000"/>
                </a:solidFill>
              </a:rPr>
              <a:t>Write:		</a:t>
            </a:r>
            <a:r>
              <a:rPr lang="en-US" dirty="0" err="1" smtClean="0">
                <a:solidFill>
                  <a:srgbClr val="000000"/>
                </a:solidFill>
                <a:latin typeface="Consolas"/>
                <a:cs typeface="Consolas"/>
              </a:rPr>
              <a:t>fwd</a:t>
            </a:r>
            <a:r>
              <a:rPr lang="en-US" dirty="0" smtClean="0">
                <a:solidFill>
                  <a:srgbClr val="000000"/>
                </a:solidFill>
                <a:latin typeface="Consolas"/>
                <a:cs typeface="Consolas"/>
              </a:rPr>
              <a:t>(a)</a:t>
            </a:r>
            <a:endParaRPr lang="en-US" dirty="0" smtClean="0">
              <a:solidFill>
                <a:srgbClr val="000000"/>
              </a:solidFill>
              <a:cs typeface="Consolas"/>
            </a:endParaRPr>
          </a:p>
          <a:p>
            <a:pPr marL="0" indent="0">
              <a:buNone/>
            </a:pPr>
            <a:r>
              <a:rPr lang="en-US" dirty="0" smtClean="0">
                <a:solidFill>
                  <a:srgbClr val="000000"/>
                </a:solidFill>
                <a:cs typeface="Consolas"/>
              </a:rPr>
              <a:t>Means:</a:t>
            </a:r>
            <a:r>
              <a:rPr lang="en-US" dirty="0" smtClean="0">
                <a:solidFill>
                  <a:srgbClr val="000000"/>
                </a:solidFill>
                <a:latin typeface="Consolas"/>
                <a:cs typeface="Consolas"/>
              </a:rPr>
              <a:t>		</a:t>
            </a:r>
            <a:r>
              <a:rPr lang="en-US" sz="3000" dirty="0" err="1" smtClean="0">
                <a:solidFill>
                  <a:srgbClr val="000000"/>
                </a:solidFill>
                <a:latin typeface="Consolas"/>
                <a:cs typeface="Consolas"/>
              </a:rPr>
              <a:t>eval</a:t>
            </a:r>
            <a:r>
              <a:rPr lang="en-US" sz="3000" dirty="0" smtClean="0">
                <a:solidFill>
                  <a:srgbClr val="000000"/>
                </a:solidFill>
                <a:latin typeface="Consolas"/>
                <a:cs typeface="Consolas"/>
              </a:rPr>
              <a:t>(</a:t>
            </a:r>
            <a:r>
              <a:rPr lang="en-US" sz="3000" dirty="0" err="1" smtClean="0">
                <a:solidFill>
                  <a:srgbClr val="000000"/>
                </a:solidFill>
                <a:latin typeface="Consolas"/>
                <a:cs typeface="Consolas"/>
              </a:rPr>
              <a:t>fwd</a:t>
            </a:r>
            <a:r>
              <a:rPr lang="en-US" sz="3000" dirty="0" smtClean="0">
                <a:solidFill>
                  <a:srgbClr val="000000"/>
                </a:solidFill>
                <a:latin typeface="Consolas"/>
                <a:cs typeface="Consolas"/>
              </a:rPr>
              <a:t>(a),p) = {p[</a:t>
            </a:r>
            <a:r>
              <a:rPr lang="en-US" sz="3000" dirty="0" err="1" smtClean="0">
                <a:solidFill>
                  <a:srgbClr val="000000"/>
                </a:solidFill>
                <a:latin typeface="Consolas"/>
                <a:cs typeface="Consolas"/>
              </a:rPr>
              <a:t>outport</a:t>
            </a:r>
            <a:r>
              <a:rPr lang="en-US" sz="3000" dirty="0" smtClean="0">
                <a:solidFill>
                  <a:srgbClr val="000000"/>
                </a:solidFill>
                <a:latin typeface="Consolas"/>
                <a:cs typeface="Consolas"/>
              </a:rPr>
              <a:t>:=a]}</a:t>
            </a:r>
            <a:endParaRPr lang="en-US" sz="3000" dirty="0">
              <a:solidFill>
                <a:srgbClr val="000000"/>
              </a:solidFill>
            </a:endParaRPr>
          </a:p>
          <a:p>
            <a:pPr marL="0" indent="0">
              <a:buNone/>
            </a:pPr>
            <a:endParaRPr lang="en-US" b="1" i="1" dirty="0" smtClean="0">
              <a:solidFill>
                <a:srgbClr val="000000"/>
              </a:solidFill>
            </a:endParaRPr>
          </a:p>
        </p:txBody>
      </p:sp>
      <p:sp>
        <p:nvSpPr>
          <p:cNvPr id="14" name="TextBox 13"/>
          <p:cNvSpPr txBox="1"/>
          <p:nvPr/>
        </p:nvSpPr>
        <p:spPr>
          <a:xfrm>
            <a:off x="3648017" y="4507465"/>
            <a:ext cx="4743412" cy="1938992"/>
          </a:xfrm>
          <a:prstGeom prst="rect">
            <a:avLst/>
          </a:prstGeom>
          <a:noFill/>
        </p:spPr>
        <p:txBody>
          <a:bodyPr wrap="none" rtlCol="0">
            <a:spAutoFit/>
          </a:bodyPr>
          <a:lstStyle/>
          <a:p>
            <a:r>
              <a:rPr lang="en-US" sz="3000" i="1" dirty="0">
                <a:solidFill>
                  <a:srgbClr val="FF0000"/>
                </a:solidFill>
              </a:rPr>
              <a:t>l</a:t>
            </a:r>
            <a:r>
              <a:rPr lang="en-US" sz="3000" i="1" dirty="0" smtClean="0">
                <a:solidFill>
                  <a:srgbClr val="FF0000"/>
                </a:solidFill>
              </a:rPr>
              <a:t>ocated</a:t>
            </a:r>
            <a:r>
              <a:rPr lang="en-US" sz="3000" dirty="0" smtClean="0">
                <a:solidFill>
                  <a:srgbClr val="FF0000"/>
                </a:solidFill>
              </a:rPr>
              <a:t> packet w/ fields for </a:t>
            </a:r>
          </a:p>
          <a:p>
            <a:pPr marL="457200" indent="-457200">
              <a:buFont typeface="Arial"/>
              <a:buChar char="•"/>
            </a:pPr>
            <a:r>
              <a:rPr lang="en-US" sz="3000" dirty="0">
                <a:solidFill>
                  <a:srgbClr val="FF0000"/>
                </a:solidFill>
                <a:latin typeface="Consolas"/>
                <a:cs typeface="Consolas"/>
              </a:rPr>
              <a:t>s</a:t>
            </a:r>
            <a:r>
              <a:rPr lang="en-US" sz="3000" dirty="0" smtClean="0">
                <a:solidFill>
                  <a:srgbClr val="FF0000"/>
                </a:solidFill>
                <a:latin typeface="Consolas"/>
                <a:cs typeface="Consolas"/>
              </a:rPr>
              <a:t>witch</a:t>
            </a:r>
          </a:p>
          <a:p>
            <a:pPr marL="457200" indent="-457200">
              <a:buFont typeface="Arial"/>
              <a:buChar char="•"/>
            </a:pPr>
            <a:r>
              <a:rPr lang="en-US" sz="3000" dirty="0" err="1">
                <a:solidFill>
                  <a:srgbClr val="FF0000"/>
                </a:solidFill>
                <a:latin typeface="Consolas"/>
                <a:cs typeface="Consolas"/>
              </a:rPr>
              <a:t>i</a:t>
            </a:r>
            <a:r>
              <a:rPr lang="en-US" sz="3000" dirty="0" err="1" smtClean="0">
                <a:solidFill>
                  <a:srgbClr val="FF0000"/>
                </a:solidFill>
                <a:latin typeface="Consolas"/>
                <a:cs typeface="Consolas"/>
              </a:rPr>
              <a:t>nport</a:t>
            </a:r>
            <a:endParaRPr lang="en-US" sz="3000" dirty="0" smtClean="0">
              <a:solidFill>
                <a:srgbClr val="FF0000"/>
              </a:solidFill>
              <a:latin typeface="Consolas"/>
              <a:cs typeface="Consolas"/>
            </a:endParaRPr>
          </a:p>
          <a:p>
            <a:pPr marL="457200" indent="-457200">
              <a:buFont typeface="Arial"/>
              <a:buChar char="•"/>
            </a:pPr>
            <a:r>
              <a:rPr lang="en-US" sz="3000" dirty="0" err="1" smtClean="0">
                <a:solidFill>
                  <a:srgbClr val="FF0000"/>
                </a:solidFill>
                <a:latin typeface="Consolas"/>
                <a:cs typeface="Consolas"/>
              </a:rPr>
              <a:t>outport</a:t>
            </a:r>
            <a:r>
              <a:rPr lang="en-US" sz="3000" dirty="0" smtClean="0">
                <a:solidFill>
                  <a:srgbClr val="FF0000"/>
                </a:solidFill>
                <a:latin typeface="Consolas"/>
                <a:cs typeface="Consolas"/>
              </a:rPr>
              <a:t> </a:t>
            </a:r>
          </a:p>
        </p:txBody>
      </p:sp>
      <p:cxnSp>
        <p:nvCxnSpPr>
          <p:cNvPr id="15" name="Straight Arrow Connector 14"/>
          <p:cNvCxnSpPr>
            <a:stCxn id="14" idx="0"/>
          </p:cNvCxnSpPr>
          <p:nvPr/>
        </p:nvCxnSpPr>
        <p:spPr>
          <a:xfrm flipV="1">
            <a:off x="6019723" y="3782465"/>
            <a:ext cx="927119" cy="725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686731282"/>
      </p:ext>
    </p:extLst>
  </p:cSld>
  <p:clrMapOvr>
    <a:masterClrMapping/>
  </p:clrMapOvr>
  <mc:AlternateContent xmlns:mc="http://schemas.openxmlformats.org/markup-compatibility/2006" xmlns:p14="http://schemas.microsoft.com/office/powerpoint/2010/main">
    <mc:Choice Requires="p14">
      <p:transition spd="slow" p14:dur="2000" advTm="37746"/>
    </mc:Choice>
    <mc:Fallback xmlns="">
      <p:transition xmlns:p14="http://schemas.microsoft.com/office/powerpoint/2010/main" spd="slow" advTm="3774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One </a:t>
            </a:r>
            <a:r>
              <a:rPr lang="en-US" dirty="0" smtClean="0">
                <a:latin typeface="Consolas"/>
                <a:cs typeface="Consolas"/>
              </a:rPr>
              <a:t>Pyretic</a:t>
            </a:r>
            <a:r>
              <a:rPr lang="en-US" dirty="0" smtClean="0"/>
              <a:t> Policy </a:t>
            </a:r>
            <a:br>
              <a:rPr lang="en-US" dirty="0" smtClean="0"/>
            </a:br>
            <a:r>
              <a:rPr lang="en-US" dirty="0" smtClean="0"/>
              <a:t>For Each </a:t>
            </a:r>
            <a:r>
              <a:rPr lang="en-US" dirty="0" err="1" smtClean="0">
                <a:latin typeface="Consolas"/>
                <a:cs typeface="Consolas"/>
              </a:rPr>
              <a:t>OpenFlow</a:t>
            </a:r>
            <a:r>
              <a:rPr lang="en-US" dirty="0" smtClean="0"/>
              <a:t> Action</a:t>
            </a:r>
            <a:endParaRPr lang="en-US" dirty="0"/>
          </a:p>
        </p:txBody>
      </p:sp>
      <p:sp>
        <p:nvSpPr>
          <p:cNvPr id="3" name="Content Placeholder 2"/>
          <p:cNvSpPr>
            <a:spLocks noGrp="1"/>
          </p:cNvSpPr>
          <p:nvPr>
            <p:ph idx="1"/>
          </p:nvPr>
        </p:nvSpPr>
        <p:spPr>
          <a:xfrm>
            <a:off x="460548" y="2097730"/>
            <a:ext cx="8572328" cy="4395146"/>
          </a:xfrm>
        </p:spPr>
        <p:txBody>
          <a:bodyPr>
            <a:normAutofit/>
          </a:bodyPr>
          <a:lstStyle/>
          <a:p>
            <a:pPr marL="0" indent="0">
              <a:buNone/>
            </a:pPr>
            <a:r>
              <a:rPr lang="en-US" sz="3600" dirty="0" smtClean="0">
                <a:latin typeface="Consolas"/>
                <a:cs typeface="Consolas"/>
              </a:rPr>
              <a:t>drop</a:t>
            </a:r>
            <a:r>
              <a:rPr lang="en-US" sz="3600" dirty="0" smtClean="0">
                <a:cs typeface="Consolas"/>
              </a:rPr>
              <a:t> </a:t>
            </a:r>
            <a:r>
              <a:rPr lang="en-US" sz="3600" dirty="0">
                <a:latin typeface="Consolas"/>
                <a:cs typeface="Consolas"/>
              </a:rPr>
              <a:t> </a:t>
            </a:r>
            <a:r>
              <a:rPr lang="en-US" sz="3600" dirty="0" smtClean="0">
                <a:cs typeface="Consolas"/>
              </a:rPr>
              <a:t> </a:t>
            </a:r>
            <a:r>
              <a:rPr lang="en-US" sz="3600" dirty="0" err="1" smtClean="0">
                <a:latin typeface="Consolas"/>
                <a:cs typeface="Consolas"/>
              </a:rPr>
              <a:t>fwd</a:t>
            </a:r>
            <a:r>
              <a:rPr lang="en-US" sz="3600" dirty="0">
                <a:latin typeface="Consolas"/>
                <a:cs typeface="Consolas"/>
              </a:rPr>
              <a:t>(port</a:t>
            </a:r>
            <a:r>
              <a:rPr lang="en-US" sz="3600" dirty="0" smtClean="0">
                <a:latin typeface="Consolas"/>
                <a:cs typeface="Consolas"/>
              </a:rPr>
              <a:t>)</a:t>
            </a:r>
            <a:r>
              <a:rPr lang="en-US" sz="3600" dirty="0" smtClean="0">
                <a:cs typeface="Consolas"/>
              </a:rPr>
              <a:t> </a:t>
            </a:r>
            <a:r>
              <a:rPr lang="en-US" sz="3600" dirty="0">
                <a:latin typeface="Consolas"/>
                <a:cs typeface="Consolas"/>
              </a:rPr>
              <a:t> </a:t>
            </a:r>
            <a:r>
              <a:rPr lang="en-US" sz="3600" dirty="0" smtClean="0">
                <a:cs typeface="Consolas"/>
              </a:rPr>
              <a:t> </a:t>
            </a:r>
            <a:r>
              <a:rPr lang="en-US" sz="3600" dirty="0" smtClean="0">
                <a:latin typeface="Consolas"/>
                <a:cs typeface="Consolas"/>
              </a:rPr>
              <a:t>flood</a:t>
            </a:r>
            <a:r>
              <a:rPr lang="en-US" sz="3600" dirty="0" smtClean="0">
                <a:cs typeface="Consolas"/>
              </a:rPr>
              <a:t> </a:t>
            </a:r>
            <a:r>
              <a:rPr lang="en-US" sz="3600" dirty="0">
                <a:latin typeface="Consolas"/>
                <a:cs typeface="Consolas"/>
              </a:rPr>
              <a:t> </a:t>
            </a:r>
            <a:r>
              <a:rPr lang="en-US" sz="3600" dirty="0" smtClean="0">
                <a:cs typeface="Consolas"/>
              </a:rPr>
              <a:t> </a:t>
            </a:r>
            <a:r>
              <a:rPr lang="en-US" sz="3600" dirty="0" smtClean="0">
                <a:latin typeface="Consolas"/>
                <a:cs typeface="Consolas"/>
              </a:rPr>
              <a:t>mod(</a:t>
            </a:r>
            <a:r>
              <a:rPr lang="en-US" sz="3600" dirty="0">
                <a:latin typeface="Consolas"/>
                <a:cs typeface="Consolas"/>
              </a:rPr>
              <a:t>h=v</a:t>
            </a:r>
            <a:r>
              <a:rPr lang="en-US" sz="3600" dirty="0" smtClean="0">
                <a:latin typeface="Consolas"/>
                <a:cs typeface="Consolas"/>
              </a:rPr>
              <a:t>)</a:t>
            </a:r>
          </a:p>
          <a:p>
            <a:pPr marL="0" indent="0">
              <a:buNone/>
            </a:pPr>
            <a:endParaRPr lang="en-US" sz="3600" dirty="0" smtClean="0">
              <a:latin typeface="Consolas"/>
              <a:cs typeface="Consolas"/>
            </a:endParaRPr>
          </a:p>
          <a:p>
            <a:pPr marL="0" indent="0">
              <a:buNone/>
            </a:pPr>
            <a:endParaRPr lang="en-US" sz="3600" dirty="0" smtClean="0">
              <a:latin typeface="Consolas"/>
              <a:cs typeface="Consolas"/>
            </a:endParaRPr>
          </a:p>
        </p:txBody>
      </p:sp>
      <p:sp>
        <p:nvSpPr>
          <p:cNvPr id="4" name="Slide Number Placeholder 3"/>
          <p:cNvSpPr>
            <a:spLocks noGrp="1"/>
          </p:cNvSpPr>
          <p:nvPr>
            <p:ph type="sldNum" sz="quarter" idx="12"/>
          </p:nvPr>
        </p:nvSpPr>
        <p:spPr/>
        <p:txBody>
          <a:bodyPr/>
          <a:lstStyle/>
          <a:p>
            <a:fld id="{502431CD-A83D-384C-97C7-66FF0CCEF56F}" type="slidenum">
              <a:rPr lang="en-US" smtClean="0"/>
              <a:t>16</a:t>
            </a:fld>
            <a:endParaRPr lang="en-US" dirty="0"/>
          </a:p>
        </p:txBody>
      </p:sp>
      <p:sp>
        <p:nvSpPr>
          <p:cNvPr id="6" name="TextBox 5"/>
          <p:cNvSpPr txBox="1"/>
          <p:nvPr/>
        </p:nvSpPr>
        <p:spPr>
          <a:xfrm>
            <a:off x="6743642" y="3944716"/>
            <a:ext cx="1510525" cy="1015663"/>
          </a:xfrm>
          <a:prstGeom prst="rect">
            <a:avLst/>
          </a:prstGeom>
          <a:noFill/>
        </p:spPr>
        <p:txBody>
          <a:bodyPr wrap="none" rtlCol="0">
            <a:spAutoFit/>
          </a:bodyPr>
          <a:lstStyle/>
          <a:p>
            <a:pPr algn="ctr"/>
            <a:r>
              <a:rPr lang="en-US" sz="3000" dirty="0" smtClean="0">
                <a:solidFill>
                  <a:srgbClr val="FF0000"/>
                </a:solidFill>
              </a:rPr>
              <a:t>1 </a:t>
            </a:r>
          </a:p>
          <a:p>
            <a:pPr algn="ctr"/>
            <a:r>
              <a:rPr lang="en-US" sz="3000" dirty="0" smtClean="0">
                <a:solidFill>
                  <a:srgbClr val="FF0000"/>
                </a:solidFill>
              </a:rPr>
              <a:t>packets</a:t>
            </a:r>
          </a:p>
        </p:txBody>
      </p:sp>
      <p:cxnSp>
        <p:nvCxnSpPr>
          <p:cNvPr id="7" name="Straight Arrow Connector 6"/>
          <p:cNvCxnSpPr/>
          <p:nvPr/>
        </p:nvCxnSpPr>
        <p:spPr>
          <a:xfrm flipV="1">
            <a:off x="7496810" y="2905125"/>
            <a:ext cx="0" cy="892504"/>
          </a:xfrm>
          <a:prstGeom prst="straightConnector1">
            <a:avLst/>
          </a:prstGeom>
          <a:ln>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324042" y="3944455"/>
            <a:ext cx="1510525" cy="1015663"/>
          </a:xfrm>
          <a:prstGeom prst="rect">
            <a:avLst/>
          </a:prstGeom>
          <a:noFill/>
        </p:spPr>
        <p:txBody>
          <a:bodyPr wrap="none" rtlCol="0">
            <a:spAutoFit/>
          </a:bodyPr>
          <a:lstStyle/>
          <a:p>
            <a:pPr algn="ctr"/>
            <a:r>
              <a:rPr lang="en-US" sz="3000" dirty="0" smtClean="0">
                <a:solidFill>
                  <a:srgbClr val="FF0000"/>
                </a:solidFill>
              </a:rPr>
              <a:t>1</a:t>
            </a:r>
          </a:p>
          <a:p>
            <a:pPr algn="ctr"/>
            <a:r>
              <a:rPr lang="en-US" sz="3000" dirty="0" smtClean="0">
                <a:solidFill>
                  <a:srgbClr val="FF0000"/>
                </a:solidFill>
              </a:rPr>
              <a:t>packets</a:t>
            </a:r>
          </a:p>
        </p:txBody>
      </p:sp>
      <p:cxnSp>
        <p:nvCxnSpPr>
          <p:cNvPr id="10" name="Straight Arrow Connector 9"/>
          <p:cNvCxnSpPr/>
          <p:nvPr/>
        </p:nvCxnSpPr>
        <p:spPr>
          <a:xfrm flipV="1">
            <a:off x="3140710" y="2904864"/>
            <a:ext cx="0" cy="892504"/>
          </a:xfrm>
          <a:prstGeom prst="straightConnector1">
            <a:avLst/>
          </a:prstGeom>
          <a:ln>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85692" y="3944455"/>
            <a:ext cx="1510525" cy="1015663"/>
          </a:xfrm>
          <a:prstGeom prst="rect">
            <a:avLst/>
          </a:prstGeom>
          <a:noFill/>
        </p:spPr>
        <p:txBody>
          <a:bodyPr wrap="none" rtlCol="0">
            <a:spAutoFit/>
          </a:bodyPr>
          <a:lstStyle/>
          <a:p>
            <a:pPr algn="ctr"/>
            <a:r>
              <a:rPr lang="en-US" sz="3000" dirty="0" smtClean="0">
                <a:solidFill>
                  <a:srgbClr val="FF0000"/>
                </a:solidFill>
              </a:rPr>
              <a:t>0 </a:t>
            </a:r>
          </a:p>
          <a:p>
            <a:pPr algn="ctr"/>
            <a:r>
              <a:rPr lang="en-US" sz="3000" dirty="0" smtClean="0">
                <a:solidFill>
                  <a:srgbClr val="FF0000"/>
                </a:solidFill>
              </a:rPr>
              <a:t>packets</a:t>
            </a:r>
          </a:p>
        </p:txBody>
      </p:sp>
      <p:cxnSp>
        <p:nvCxnSpPr>
          <p:cNvPr id="12" name="Straight Arrow Connector 11"/>
          <p:cNvCxnSpPr/>
          <p:nvPr/>
        </p:nvCxnSpPr>
        <p:spPr>
          <a:xfrm flipV="1">
            <a:off x="1038860" y="2904864"/>
            <a:ext cx="0" cy="892504"/>
          </a:xfrm>
          <a:prstGeom prst="straightConnector1">
            <a:avLst/>
          </a:prstGeom>
          <a:ln>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286192" y="4001605"/>
            <a:ext cx="2258739" cy="1015663"/>
          </a:xfrm>
          <a:prstGeom prst="rect">
            <a:avLst/>
          </a:prstGeom>
          <a:noFill/>
        </p:spPr>
        <p:txBody>
          <a:bodyPr wrap="none" rtlCol="0">
            <a:spAutoFit/>
          </a:bodyPr>
          <a:lstStyle/>
          <a:p>
            <a:pPr algn="ctr"/>
            <a:r>
              <a:rPr lang="en-US" sz="3000" dirty="0" smtClean="0">
                <a:solidFill>
                  <a:srgbClr val="FF0000"/>
                </a:solidFill>
              </a:rPr>
              <a:t>0,1, or more </a:t>
            </a:r>
          </a:p>
          <a:p>
            <a:pPr algn="ctr"/>
            <a:r>
              <a:rPr lang="en-US" sz="3000" dirty="0" smtClean="0">
                <a:solidFill>
                  <a:srgbClr val="FF0000"/>
                </a:solidFill>
              </a:rPr>
              <a:t>packets</a:t>
            </a:r>
          </a:p>
        </p:txBody>
      </p:sp>
      <p:cxnSp>
        <p:nvCxnSpPr>
          <p:cNvPr id="14" name="Straight Arrow Connector 13"/>
          <p:cNvCxnSpPr/>
          <p:nvPr/>
        </p:nvCxnSpPr>
        <p:spPr>
          <a:xfrm flipV="1">
            <a:off x="5372735" y="2930264"/>
            <a:ext cx="0" cy="892504"/>
          </a:xfrm>
          <a:prstGeom prst="straightConnector1">
            <a:avLst/>
          </a:prstGeom>
          <a:ln>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704005608"/>
      </p:ext>
    </p:extLst>
  </p:cSld>
  <p:clrMapOvr>
    <a:masterClrMapping/>
  </p:clrMapOvr>
  <mc:AlternateContent xmlns:mc="http://schemas.openxmlformats.org/markup-compatibility/2006" xmlns:p14="http://schemas.microsoft.com/office/powerpoint/2010/main">
    <mc:Choice Requires="p14">
      <p:transition spd="slow" p14:dur="2000" advTm="14559"/>
    </mc:Choice>
    <mc:Fallback xmlns="">
      <p:transition xmlns:p14="http://schemas.microsoft.com/office/powerpoint/2010/main" spd="slow" advTm="1455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a:cs typeface="Consolas"/>
              </a:rPr>
              <a:t>Pyretic</a:t>
            </a:r>
            <a:r>
              <a:rPr lang="en-US" dirty="0" smtClean="0"/>
              <a:t> Policy</a:t>
            </a:r>
            <a:endParaRPr lang="en-US" dirty="0"/>
          </a:p>
        </p:txBody>
      </p:sp>
      <p:sp>
        <p:nvSpPr>
          <p:cNvPr id="4" name="Slide Number Placeholder 3"/>
          <p:cNvSpPr>
            <a:spLocks noGrp="1"/>
          </p:cNvSpPr>
          <p:nvPr>
            <p:ph type="sldNum" sz="quarter" idx="12"/>
          </p:nvPr>
        </p:nvSpPr>
        <p:spPr/>
        <p:txBody>
          <a:bodyPr/>
          <a:lstStyle/>
          <a:p>
            <a:fld id="{502431CD-A83D-384C-97C7-66FF0CCEF56F}" type="slidenum">
              <a:rPr lang="en-US" smtClean="0"/>
              <a:t>17</a:t>
            </a:fld>
            <a:endParaRPr lang="en-US" dirty="0"/>
          </a:p>
        </p:txBody>
      </p:sp>
      <p:sp>
        <p:nvSpPr>
          <p:cNvPr id="6" name="TextBox 5"/>
          <p:cNvSpPr txBox="1"/>
          <p:nvPr/>
        </p:nvSpPr>
        <p:spPr>
          <a:xfrm>
            <a:off x="269161" y="4788809"/>
            <a:ext cx="8680320" cy="584776"/>
          </a:xfrm>
          <a:prstGeom prst="rect">
            <a:avLst/>
          </a:prstGeom>
          <a:noFill/>
        </p:spPr>
        <p:txBody>
          <a:bodyPr wrap="none" rtlCol="0">
            <a:spAutoFit/>
          </a:bodyPr>
          <a:lstStyle/>
          <a:p>
            <a:r>
              <a:rPr lang="en-US" sz="3200" dirty="0" smtClean="0"/>
              <a:t>Puts focus on </a:t>
            </a:r>
            <a:r>
              <a:rPr lang="en-US" sz="3200" b="1" i="1" dirty="0" smtClean="0">
                <a:solidFill>
                  <a:srgbClr val="FF0000"/>
                </a:solidFill>
              </a:rPr>
              <a:t>meaning</a:t>
            </a:r>
            <a:r>
              <a:rPr lang="en-US" sz="3200" dirty="0" smtClean="0"/>
              <a:t> instead of </a:t>
            </a:r>
            <a:r>
              <a:rPr lang="en-US" sz="3200" b="1" i="1" dirty="0" smtClean="0">
                <a:solidFill>
                  <a:srgbClr val="FF0000"/>
                </a:solidFill>
              </a:rPr>
              <a:t>mechanics</a:t>
            </a:r>
          </a:p>
        </p:txBody>
      </p:sp>
      <p:sp>
        <p:nvSpPr>
          <p:cNvPr id="3" name="Content Placeholder 2"/>
          <p:cNvSpPr>
            <a:spLocks noGrp="1"/>
          </p:cNvSpPr>
          <p:nvPr>
            <p:ph idx="1"/>
          </p:nvPr>
        </p:nvSpPr>
        <p:spPr>
          <a:xfrm>
            <a:off x="457200" y="1640832"/>
            <a:ext cx="8473440" cy="4525963"/>
          </a:xfrm>
        </p:spPr>
        <p:txBody>
          <a:bodyPr>
            <a:normAutofit/>
          </a:bodyPr>
          <a:lstStyle/>
          <a:p>
            <a:pPr marL="0" indent="0">
              <a:buNone/>
            </a:pPr>
            <a:r>
              <a:rPr lang="en-US" sz="3600" dirty="0" smtClean="0">
                <a:solidFill>
                  <a:srgbClr val="000000"/>
                </a:solidFill>
              </a:rPr>
              <a:t>A function</a:t>
            </a:r>
            <a:r>
              <a:rPr lang="en-US" sz="3600" i="1" dirty="0" smtClean="0">
                <a:solidFill>
                  <a:srgbClr val="000000"/>
                </a:solidFill>
              </a:rPr>
              <a:t> </a:t>
            </a:r>
            <a:r>
              <a:rPr lang="en-US" sz="3600" dirty="0" smtClean="0">
                <a:solidFill>
                  <a:srgbClr val="000000"/>
                </a:solidFill>
              </a:rPr>
              <a:t>mapping a located packet </a:t>
            </a:r>
          </a:p>
          <a:p>
            <a:pPr marL="0" indent="0">
              <a:buNone/>
            </a:pPr>
            <a:r>
              <a:rPr lang="en-US" sz="3600" dirty="0" smtClean="0">
                <a:solidFill>
                  <a:srgbClr val="000000"/>
                </a:solidFill>
              </a:rPr>
              <a:t>to a set of located packets</a:t>
            </a:r>
          </a:p>
          <a:p>
            <a:pPr marL="0" indent="0">
              <a:buNone/>
            </a:pPr>
            <a:endParaRPr lang="en-US" dirty="0">
              <a:solidFill>
                <a:srgbClr val="000000"/>
              </a:solidFill>
            </a:endParaRPr>
          </a:p>
          <a:p>
            <a:pPr marL="0" indent="0">
              <a:buNone/>
            </a:pPr>
            <a:endParaRPr lang="en-US" b="1" i="1" dirty="0" smtClean="0">
              <a:solidFill>
                <a:srgbClr val="000000"/>
              </a:solidFill>
            </a:endParaRPr>
          </a:p>
        </p:txBody>
      </p:sp>
      <p:sp>
        <p:nvSpPr>
          <p:cNvPr id="8" name="Rectangle 7"/>
          <p:cNvSpPr/>
          <p:nvPr/>
        </p:nvSpPr>
        <p:spPr>
          <a:xfrm>
            <a:off x="509607" y="3045698"/>
            <a:ext cx="7838053" cy="1077218"/>
          </a:xfrm>
          <a:prstGeom prst="rect">
            <a:avLst/>
          </a:prstGeom>
        </p:spPr>
        <p:txBody>
          <a:bodyPr wrap="none">
            <a:spAutoFit/>
          </a:bodyPr>
          <a:lstStyle/>
          <a:p>
            <a:endParaRPr lang="en-US" sz="3000" dirty="0" smtClean="0">
              <a:cs typeface="Consolas"/>
            </a:endParaRPr>
          </a:p>
          <a:p>
            <a:r>
              <a:rPr lang="en-US" sz="3000" dirty="0" smtClean="0">
                <a:latin typeface="Consolas"/>
                <a:cs typeface="Consolas"/>
              </a:rPr>
              <a:t>	</a:t>
            </a:r>
            <a:r>
              <a:rPr lang="en-US" sz="3400" dirty="0" err="1" smtClean="0">
                <a:latin typeface="Consolas"/>
                <a:cs typeface="Consolas"/>
              </a:rPr>
              <a:t>eval</a:t>
            </a:r>
            <a:r>
              <a:rPr lang="en-US" sz="3400" dirty="0" smtClean="0">
                <a:latin typeface="Consolas"/>
                <a:cs typeface="Consolas"/>
              </a:rPr>
              <a:t>(</a:t>
            </a:r>
            <a:r>
              <a:rPr lang="en-US" sz="3400" dirty="0" err="1" smtClean="0">
                <a:latin typeface="Consolas"/>
                <a:cs typeface="Consolas"/>
              </a:rPr>
              <a:t>policy,packet</a:t>
            </a:r>
            <a:r>
              <a:rPr lang="en-US" sz="3400" dirty="0" smtClean="0">
                <a:latin typeface="Consolas"/>
                <a:cs typeface="Consolas"/>
              </a:rPr>
              <a:t>) = {packet}</a:t>
            </a:r>
            <a:r>
              <a:rPr lang="en-US" sz="3000" dirty="0">
                <a:latin typeface="Consolas"/>
                <a:cs typeface="Consolas"/>
              </a:rPr>
              <a:t>	</a:t>
            </a:r>
            <a:endParaRPr lang="en-US" sz="3000" dirty="0"/>
          </a:p>
        </p:txBody>
      </p:sp>
      <p:sp>
        <p:nvSpPr>
          <p:cNvPr id="9" name="Rectangle 8"/>
          <p:cNvSpPr/>
          <p:nvPr/>
        </p:nvSpPr>
        <p:spPr>
          <a:xfrm>
            <a:off x="889000" y="3489325"/>
            <a:ext cx="7395160" cy="749300"/>
          </a:xfrm>
          <a:prstGeom prst="rect">
            <a:avLst/>
          </a:prstGeom>
          <a:ln w="3175"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6255578"/>
      </p:ext>
    </p:extLst>
  </p:cSld>
  <p:clrMapOvr>
    <a:masterClrMapping/>
  </p:clrMapOvr>
  <mc:AlternateContent xmlns:mc="http://schemas.openxmlformats.org/markup-compatibility/2006" xmlns:p14="http://schemas.microsoft.com/office/powerpoint/2010/main">
    <mc:Choice Requires="p14">
      <p:transition spd="slow" p14:dur="2000" advTm="32692"/>
    </mc:Choice>
    <mc:Fallback xmlns="">
      <p:transition xmlns:p14="http://schemas.microsoft.com/office/powerpoint/2010/main" spd="slow" advTm="32693"/>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448" y="1243263"/>
            <a:ext cx="8809743" cy="5952245"/>
          </a:xfrm>
        </p:spPr>
        <p:txBody>
          <a:bodyPr>
            <a:normAutofit/>
          </a:bodyPr>
          <a:lstStyle/>
          <a:p>
            <a:pPr marL="0" indent="0">
              <a:lnSpc>
                <a:spcPct val="110000"/>
              </a:lnSpc>
              <a:buNone/>
            </a:pPr>
            <a:endParaRPr lang="en-US" sz="900" b="1" dirty="0">
              <a:latin typeface="Consolas"/>
              <a:cs typeface="Consolas"/>
            </a:endParaRPr>
          </a:p>
          <a:p>
            <a:pPr marL="0" indent="0">
              <a:lnSpc>
                <a:spcPct val="110000"/>
              </a:lnSpc>
              <a:buNone/>
            </a:pPr>
            <a:r>
              <a:rPr lang="en-US" sz="3000" b="1" dirty="0" smtClean="0"/>
              <a:t>Parallel ‘|’</a:t>
            </a:r>
            <a:r>
              <a:rPr lang="en-US" sz="3000" dirty="0" smtClean="0"/>
              <a:t>:</a:t>
            </a:r>
            <a:r>
              <a:rPr lang="en-US" sz="3000" dirty="0"/>
              <a:t>	</a:t>
            </a:r>
            <a:r>
              <a:rPr lang="en-US" sz="3000" i="1" dirty="0" smtClean="0"/>
              <a:t>Do </a:t>
            </a:r>
            <a:r>
              <a:rPr lang="en-US" sz="3000" i="1" dirty="0"/>
              <a:t>both C1 and C2 </a:t>
            </a:r>
            <a:r>
              <a:rPr lang="en-US" sz="3000" i="1" dirty="0" smtClean="0"/>
              <a:t>simultaneously</a:t>
            </a:r>
          </a:p>
          <a:p>
            <a:pPr marL="0" indent="0">
              <a:lnSpc>
                <a:spcPct val="110000"/>
              </a:lnSpc>
              <a:buNone/>
            </a:pPr>
            <a:r>
              <a:rPr lang="en-US" sz="2800" dirty="0" err="1" smtClean="0">
                <a:latin typeface="Consolas"/>
                <a:cs typeface="Consolas"/>
              </a:rPr>
              <a:t>eval</a:t>
            </a:r>
            <a:r>
              <a:rPr lang="en-US" sz="2800" dirty="0" smtClean="0">
                <a:latin typeface="Consolas"/>
                <a:cs typeface="Consolas"/>
              </a:rPr>
              <a:t>(</a:t>
            </a:r>
            <a:r>
              <a:rPr lang="en-US" sz="2800" dirty="0">
                <a:latin typeface="Consolas"/>
                <a:cs typeface="Consolas"/>
              </a:rPr>
              <a:t>C1 </a:t>
            </a:r>
            <a:r>
              <a:rPr lang="en-US" sz="2800" b="1" dirty="0">
                <a:latin typeface="Consolas"/>
                <a:cs typeface="Consolas"/>
              </a:rPr>
              <a:t>|</a:t>
            </a:r>
            <a:r>
              <a:rPr lang="en-US" sz="2800" dirty="0">
                <a:latin typeface="Consolas"/>
                <a:cs typeface="Consolas"/>
              </a:rPr>
              <a:t> </a:t>
            </a:r>
            <a:r>
              <a:rPr lang="en-US" sz="2800" dirty="0" smtClean="0">
                <a:latin typeface="Consolas"/>
                <a:cs typeface="Consolas"/>
              </a:rPr>
              <a:t>C2,p</a:t>
            </a:r>
            <a:r>
              <a:rPr lang="en-US" sz="2800" dirty="0">
                <a:latin typeface="Consolas"/>
                <a:cs typeface="Consolas"/>
              </a:rPr>
              <a:t>) = 	</a:t>
            </a:r>
            <a:r>
              <a:rPr lang="en-US" sz="2800" dirty="0" err="1" smtClean="0">
                <a:latin typeface="Consolas"/>
                <a:cs typeface="Consolas"/>
              </a:rPr>
              <a:t>eval</a:t>
            </a:r>
            <a:r>
              <a:rPr lang="en-US" sz="2800" dirty="0" smtClean="0">
                <a:latin typeface="Consolas"/>
                <a:cs typeface="Consolas"/>
              </a:rPr>
              <a:t>(C1,p) </a:t>
            </a:r>
            <a:r>
              <a:rPr lang="en-US" sz="2800" dirty="0">
                <a:latin typeface="Consolas"/>
                <a:cs typeface="Consolas"/>
              </a:rPr>
              <a:t>U </a:t>
            </a:r>
            <a:r>
              <a:rPr lang="en-US" sz="2800" dirty="0" err="1" smtClean="0">
                <a:latin typeface="Consolas"/>
                <a:cs typeface="Consolas"/>
              </a:rPr>
              <a:t>eval</a:t>
            </a:r>
            <a:r>
              <a:rPr lang="en-US" sz="2800" dirty="0" smtClean="0">
                <a:latin typeface="Consolas"/>
                <a:cs typeface="Consolas"/>
              </a:rPr>
              <a:t>(C2,p)</a:t>
            </a:r>
            <a:r>
              <a:rPr lang="en-US" sz="800" dirty="0">
                <a:latin typeface="Consolas"/>
                <a:cs typeface="Consolas"/>
              </a:rPr>
              <a:t> </a:t>
            </a:r>
            <a:endParaRPr lang="en-US" sz="800" dirty="0" smtClean="0">
              <a:latin typeface="Consolas"/>
              <a:cs typeface="Consolas"/>
            </a:endParaRPr>
          </a:p>
          <a:p>
            <a:pPr marL="0" indent="0">
              <a:lnSpc>
                <a:spcPct val="110000"/>
              </a:lnSpc>
              <a:buNone/>
            </a:pPr>
            <a:endParaRPr lang="en-US" sz="800" b="1" dirty="0">
              <a:latin typeface="Consolas"/>
              <a:cs typeface="Consolas"/>
            </a:endParaRPr>
          </a:p>
          <a:p>
            <a:pPr marL="0" indent="0">
              <a:lnSpc>
                <a:spcPct val="110000"/>
              </a:lnSpc>
              <a:buNone/>
            </a:pPr>
            <a:endParaRPr lang="en-US" sz="800" b="1" dirty="0" smtClean="0">
              <a:latin typeface="Consolas"/>
              <a:cs typeface="Consolas"/>
            </a:endParaRPr>
          </a:p>
          <a:p>
            <a:pPr marL="0" indent="0">
              <a:lnSpc>
                <a:spcPct val="110000"/>
              </a:lnSpc>
              <a:buNone/>
            </a:pPr>
            <a:r>
              <a:rPr lang="en-US" sz="3000" b="1" dirty="0" smtClean="0"/>
              <a:t>Sequential ‘&gt;&gt;’</a:t>
            </a:r>
            <a:r>
              <a:rPr lang="en-US" sz="3000" dirty="0" smtClean="0"/>
              <a:t>:</a:t>
            </a:r>
            <a:r>
              <a:rPr lang="en-US" sz="3000" dirty="0"/>
              <a:t>	</a:t>
            </a:r>
            <a:r>
              <a:rPr lang="en-US" sz="3000" i="1" dirty="0" smtClean="0"/>
              <a:t>First do </a:t>
            </a:r>
            <a:r>
              <a:rPr lang="en-US" sz="3000" i="1" dirty="0"/>
              <a:t>C1 </a:t>
            </a:r>
            <a:r>
              <a:rPr lang="en-US" sz="3000" i="1" dirty="0" smtClean="0"/>
              <a:t>and then do C2</a:t>
            </a:r>
            <a:endParaRPr lang="en-US" sz="3000" dirty="0"/>
          </a:p>
          <a:p>
            <a:pPr marL="0" indent="0">
              <a:lnSpc>
                <a:spcPct val="110000"/>
              </a:lnSpc>
              <a:buNone/>
            </a:pPr>
            <a:r>
              <a:rPr lang="en-US" sz="2800" dirty="0" err="1">
                <a:latin typeface="Consolas"/>
                <a:cs typeface="Consolas"/>
              </a:rPr>
              <a:t>e</a:t>
            </a:r>
            <a:r>
              <a:rPr lang="en-US" sz="2800" dirty="0" err="1" smtClean="0">
                <a:latin typeface="Consolas"/>
                <a:cs typeface="Consolas"/>
              </a:rPr>
              <a:t>val</a:t>
            </a:r>
            <a:r>
              <a:rPr lang="en-US" sz="2800" dirty="0" smtClean="0">
                <a:latin typeface="Consolas"/>
                <a:cs typeface="Consolas"/>
              </a:rPr>
              <a:t>(C1</a:t>
            </a:r>
            <a:r>
              <a:rPr lang="en-US" sz="2800" b="1" dirty="0" smtClean="0">
                <a:latin typeface="Consolas"/>
                <a:cs typeface="Consolas"/>
              </a:rPr>
              <a:t> </a:t>
            </a:r>
            <a:r>
              <a:rPr lang="en-US" sz="2800" b="1" dirty="0">
                <a:latin typeface="Consolas"/>
                <a:cs typeface="Consolas"/>
              </a:rPr>
              <a:t>&gt;&gt; </a:t>
            </a:r>
            <a:r>
              <a:rPr lang="en-US" sz="2800" dirty="0" smtClean="0">
                <a:latin typeface="Consolas"/>
                <a:cs typeface="Consolas"/>
              </a:rPr>
              <a:t>C2,p</a:t>
            </a:r>
            <a:r>
              <a:rPr lang="en-US" sz="2800" dirty="0">
                <a:latin typeface="Consolas"/>
                <a:cs typeface="Consolas"/>
              </a:rPr>
              <a:t>)</a:t>
            </a:r>
            <a:r>
              <a:rPr lang="en-US" sz="2800" dirty="0" smtClean="0">
                <a:latin typeface="Consolas"/>
                <a:cs typeface="Consolas"/>
              </a:rPr>
              <a:t> =  U</a:t>
            </a:r>
            <a:r>
              <a:rPr lang="en-US" sz="2800" dirty="0">
                <a:latin typeface="Consolas"/>
                <a:cs typeface="Consolas"/>
              </a:rPr>
              <a:t> </a:t>
            </a:r>
            <a:r>
              <a:rPr lang="en-US" sz="2800" dirty="0" smtClean="0">
                <a:latin typeface="Consolas"/>
                <a:cs typeface="Consolas"/>
              </a:rPr>
              <a:t>{</a:t>
            </a:r>
            <a:r>
              <a:rPr lang="en-US" sz="2800" dirty="0" err="1" smtClean="0">
                <a:latin typeface="Consolas"/>
                <a:cs typeface="Consolas"/>
              </a:rPr>
              <a:t>eval</a:t>
            </a:r>
            <a:r>
              <a:rPr lang="en-US" sz="2800" dirty="0" smtClean="0">
                <a:latin typeface="Consolas"/>
                <a:cs typeface="Consolas"/>
              </a:rPr>
              <a:t>(C2</a:t>
            </a:r>
            <a:r>
              <a:rPr lang="en-US" sz="2800" dirty="0">
                <a:latin typeface="Consolas"/>
                <a:cs typeface="Consolas"/>
              </a:rPr>
              <a:t>,</a:t>
            </a:r>
            <a:r>
              <a:rPr lang="en-US" sz="2800" dirty="0" smtClean="0">
                <a:latin typeface="Consolas"/>
                <a:cs typeface="Consolas"/>
              </a:rPr>
              <a:t>p’) </a:t>
            </a:r>
          </a:p>
          <a:p>
            <a:pPr marL="0" indent="0">
              <a:lnSpc>
                <a:spcPct val="110000"/>
              </a:lnSpc>
              <a:buNone/>
            </a:pPr>
            <a:r>
              <a:rPr lang="en-US" sz="2800" dirty="0">
                <a:latin typeface="Consolas"/>
                <a:cs typeface="Consolas"/>
              </a:rPr>
              <a:t>	</a:t>
            </a:r>
            <a:r>
              <a:rPr lang="en-US" sz="2800" dirty="0" smtClean="0">
                <a:latin typeface="Consolas"/>
                <a:cs typeface="Consolas"/>
              </a:rPr>
              <a:t>								 for p’ in </a:t>
            </a:r>
            <a:r>
              <a:rPr lang="en-US" sz="2800" dirty="0" err="1" smtClean="0">
                <a:latin typeface="Consolas"/>
                <a:cs typeface="Consolas"/>
              </a:rPr>
              <a:t>eval</a:t>
            </a:r>
            <a:r>
              <a:rPr lang="en-US" sz="2800" dirty="0" smtClean="0">
                <a:latin typeface="Consolas"/>
                <a:cs typeface="Consolas"/>
              </a:rPr>
              <a:t>(C1</a:t>
            </a:r>
            <a:r>
              <a:rPr lang="en-US" sz="2800" dirty="0">
                <a:latin typeface="Consolas"/>
                <a:cs typeface="Consolas"/>
              </a:rPr>
              <a:t>,</a:t>
            </a:r>
            <a:r>
              <a:rPr lang="en-US" sz="2800" dirty="0" smtClean="0">
                <a:latin typeface="Consolas"/>
                <a:cs typeface="Consolas"/>
              </a:rPr>
              <a:t>p)}</a:t>
            </a:r>
          </a:p>
          <a:p>
            <a:pPr marL="0" indent="0" algn="ctr">
              <a:buNone/>
            </a:pPr>
            <a:endParaRPr lang="en-US" sz="2800" dirty="0">
              <a:latin typeface="Consolas"/>
              <a:cs typeface="Consolas"/>
            </a:endParaRPr>
          </a:p>
          <a:p>
            <a:pPr marL="0" indent="0">
              <a:buNone/>
            </a:pPr>
            <a:r>
              <a:rPr lang="en-US" sz="2600" dirty="0" smtClean="0">
                <a:solidFill>
                  <a:srgbClr val="FF0000"/>
                </a:solidFill>
                <a:latin typeface="Consolas"/>
                <a:cs typeface="Consolas"/>
              </a:rPr>
              <a:t>match</a:t>
            </a:r>
            <a:r>
              <a:rPr lang="en-US" sz="2600" dirty="0">
                <a:solidFill>
                  <a:srgbClr val="FF0000"/>
                </a:solidFill>
                <a:latin typeface="Consolas"/>
                <a:cs typeface="Consolas"/>
              </a:rPr>
              <a:t>(</a:t>
            </a:r>
            <a:r>
              <a:rPr lang="en-US" sz="2600" dirty="0" err="1">
                <a:solidFill>
                  <a:srgbClr val="FF0000"/>
                </a:solidFill>
                <a:latin typeface="Consolas"/>
                <a:cs typeface="Consolas"/>
              </a:rPr>
              <a:t>dstip</a:t>
            </a:r>
            <a:r>
              <a:rPr lang="en-US" sz="2600" dirty="0">
                <a:solidFill>
                  <a:srgbClr val="FF0000"/>
                </a:solidFill>
                <a:latin typeface="Consolas"/>
                <a:cs typeface="Consolas"/>
              </a:rPr>
              <a:t>=A)[</a:t>
            </a:r>
            <a:r>
              <a:rPr lang="en-US" sz="2600" dirty="0" err="1">
                <a:solidFill>
                  <a:srgbClr val="FF0000"/>
                </a:solidFill>
                <a:latin typeface="Consolas"/>
                <a:cs typeface="Consolas"/>
              </a:rPr>
              <a:t>fwd</a:t>
            </a:r>
            <a:r>
              <a:rPr lang="en-US" sz="2600" dirty="0">
                <a:solidFill>
                  <a:srgbClr val="FF0000"/>
                </a:solidFill>
                <a:latin typeface="Consolas"/>
                <a:cs typeface="Consolas"/>
              </a:rPr>
              <a:t>(2)] | </a:t>
            </a:r>
            <a:endParaRPr lang="en-US" sz="2600" dirty="0" smtClean="0">
              <a:solidFill>
                <a:srgbClr val="FF0000"/>
              </a:solidFill>
              <a:latin typeface="Consolas"/>
              <a:cs typeface="Consolas"/>
            </a:endParaRPr>
          </a:p>
          <a:p>
            <a:pPr marL="0" indent="0">
              <a:buNone/>
            </a:pPr>
            <a:r>
              <a:rPr lang="en-US" sz="2600" dirty="0" smtClean="0">
                <a:solidFill>
                  <a:srgbClr val="FF0000"/>
                </a:solidFill>
                <a:latin typeface="Consolas"/>
                <a:cs typeface="Consolas"/>
              </a:rPr>
              <a:t>match</a:t>
            </a:r>
            <a:r>
              <a:rPr lang="en-US" sz="2600" dirty="0">
                <a:solidFill>
                  <a:srgbClr val="FF0000"/>
                </a:solidFill>
                <a:latin typeface="Consolas"/>
                <a:cs typeface="Consolas"/>
              </a:rPr>
              <a:t>(</a:t>
            </a:r>
            <a:r>
              <a:rPr lang="en-US" sz="2600" dirty="0" err="1">
                <a:solidFill>
                  <a:srgbClr val="FF0000"/>
                </a:solidFill>
                <a:latin typeface="Consolas"/>
                <a:cs typeface="Consolas"/>
              </a:rPr>
              <a:t>dstip</a:t>
            </a:r>
            <a:r>
              <a:rPr lang="en-US" sz="2600" dirty="0">
                <a:solidFill>
                  <a:srgbClr val="FF0000"/>
                </a:solidFill>
                <a:latin typeface="Consolas"/>
                <a:cs typeface="Consolas"/>
              </a:rPr>
              <a:t>=B)[</a:t>
            </a:r>
            <a:r>
              <a:rPr lang="en-US" sz="2600" dirty="0" err="1">
                <a:solidFill>
                  <a:srgbClr val="FF0000"/>
                </a:solidFill>
                <a:latin typeface="Consolas"/>
                <a:cs typeface="Consolas"/>
              </a:rPr>
              <a:t>fwd</a:t>
            </a:r>
            <a:r>
              <a:rPr lang="en-US" sz="2600" dirty="0">
                <a:solidFill>
                  <a:srgbClr val="FF0000"/>
                </a:solidFill>
                <a:latin typeface="Consolas"/>
                <a:cs typeface="Consolas"/>
              </a:rPr>
              <a:t>(3)] </a:t>
            </a:r>
            <a:r>
              <a:rPr lang="en-US" sz="2600" dirty="0" smtClean="0">
                <a:solidFill>
                  <a:srgbClr val="FF0000"/>
                </a:solidFill>
                <a:latin typeface="Consolas"/>
                <a:cs typeface="Consolas"/>
              </a:rPr>
              <a:t>|</a:t>
            </a:r>
          </a:p>
          <a:p>
            <a:pPr marL="0" indent="0">
              <a:buNone/>
            </a:pPr>
            <a:r>
              <a:rPr lang="en-US" sz="2600" dirty="0" smtClean="0">
                <a:solidFill>
                  <a:srgbClr val="FF0000"/>
                </a:solidFill>
                <a:latin typeface="Consolas"/>
                <a:cs typeface="Consolas"/>
              </a:rPr>
              <a:t>~(match(</a:t>
            </a:r>
            <a:r>
              <a:rPr lang="en-US" sz="2600" dirty="0" err="1" smtClean="0">
                <a:solidFill>
                  <a:srgbClr val="FF0000"/>
                </a:solidFill>
                <a:latin typeface="Consolas"/>
                <a:cs typeface="Consolas"/>
              </a:rPr>
              <a:t>dstip</a:t>
            </a:r>
            <a:r>
              <a:rPr lang="en-US" sz="2600" dirty="0" smtClean="0">
                <a:solidFill>
                  <a:srgbClr val="FF0000"/>
                </a:solidFill>
                <a:latin typeface="Consolas"/>
                <a:cs typeface="Consolas"/>
              </a:rPr>
              <a:t>=A)</a:t>
            </a:r>
            <a:r>
              <a:rPr lang="en-US" sz="2600" dirty="0" smtClean="0">
                <a:solidFill>
                  <a:srgbClr val="FF0000"/>
                </a:solidFill>
                <a:cs typeface="Consolas"/>
              </a:rPr>
              <a:t> </a:t>
            </a:r>
            <a:r>
              <a:rPr lang="en-US" sz="2600" dirty="0" smtClean="0">
                <a:solidFill>
                  <a:srgbClr val="FF0000"/>
                </a:solidFill>
                <a:latin typeface="Consolas"/>
                <a:cs typeface="Consolas"/>
              </a:rPr>
              <a:t>|</a:t>
            </a:r>
            <a:r>
              <a:rPr lang="en-US" sz="2600" dirty="0" smtClean="0">
                <a:solidFill>
                  <a:srgbClr val="FF0000"/>
                </a:solidFill>
                <a:cs typeface="Consolas"/>
              </a:rPr>
              <a:t> </a:t>
            </a:r>
            <a:r>
              <a:rPr lang="en-US" sz="2600" dirty="0" smtClean="0">
                <a:solidFill>
                  <a:srgbClr val="FF0000"/>
                </a:solidFill>
                <a:latin typeface="Consolas"/>
                <a:cs typeface="Consolas"/>
              </a:rPr>
              <a:t>match(</a:t>
            </a:r>
            <a:r>
              <a:rPr lang="en-US" sz="2600" dirty="0" err="1" smtClean="0">
                <a:solidFill>
                  <a:srgbClr val="FF0000"/>
                </a:solidFill>
                <a:latin typeface="Consolas"/>
                <a:cs typeface="Consolas"/>
              </a:rPr>
              <a:t>dstip</a:t>
            </a:r>
            <a:r>
              <a:rPr lang="en-US" sz="2600" dirty="0" smtClean="0">
                <a:solidFill>
                  <a:srgbClr val="FF0000"/>
                </a:solidFill>
                <a:latin typeface="Consolas"/>
                <a:cs typeface="Consolas"/>
              </a:rPr>
              <a:t>=b))[</a:t>
            </a:r>
            <a:r>
              <a:rPr lang="en-US" sz="2600" dirty="0" err="1" smtClean="0">
                <a:solidFill>
                  <a:srgbClr val="FF0000"/>
                </a:solidFill>
                <a:latin typeface="Consolas"/>
                <a:cs typeface="Consolas"/>
              </a:rPr>
              <a:t>fwd</a:t>
            </a:r>
            <a:r>
              <a:rPr lang="en-US" sz="2600" dirty="0" smtClean="0">
                <a:solidFill>
                  <a:srgbClr val="FF0000"/>
                </a:solidFill>
                <a:latin typeface="Consolas"/>
                <a:cs typeface="Consolas"/>
              </a:rPr>
              <a:t>(1)]</a:t>
            </a:r>
            <a:r>
              <a:rPr lang="en-US" sz="2600" dirty="0" smtClean="0">
                <a:latin typeface="Consolas"/>
                <a:cs typeface="Consolas"/>
              </a:rPr>
              <a:t> </a:t>
            </a:r>
            <a:endParaRPr lang="en-US" sz="2600" dirty="0"/>
          </a:p>
          <a:p>
            <a:pPr marL="0" indent="0">
              <a:buNone/>
            </a:pPr>
            <a:endParaRPr lang="en-US" sz="2800" dirty="0"/>
          </a:p>
        </p:txBody>
      </p:sp>
      <p:sp>
        <p:nvSpPr>
          <p:cNvPr id="4" name="Slide Number Placeholder 3"/>
          <p:cNvSpPr>
            <a:spLocks noGrp="1"/>
          </p:cNvSpPr>
          <p:nvPr>
            <p:ph type="sldNum" sz="quarter" idx="12"/>
          </p:nvPr>
        </p:nvSpPr>
        <p:spPr/>
        <p:txBody>
          <a:bodyPr/>
          <a:lstStyle/>
          <a:p>
            <a:fld id="{502431CD-A83D-384C-97C7-66FF0CCEF56F}" type="slidenum">
              <a:rPr lang="en-US" smtClean="0"/>
              <a:t>18</a:t>
            </a:fld>
            <a:endParaRPr lang="en-US" dirty="0"/>
          </a:p>
        </p:txBody>
      </p:sp>
      <p:sp>
        <p:nvSpPr>
          <p:cNvPr id="14" name="Title 1"/>
          <p:cNvSpPr>
            <a:spLocks noGrp="1"/>
          </p:cNvSpPr>
          <p:nvPr>
            <p:ph type="title"/>
          </p:nvPr>
        </p:nvSpPr>
        <p:spPr>
          <a:xfrm>
            <a:off x="0" y="274638"/>
            <a:ext cx="9144000" cy="1143000"/>
          </a:xfrm>
        </p:spPr>
        <p:txBody>
          <a:bodyPr>
            <a:normAutofit/>
          </a:bodyPr>
          <a:lstStyle/>
          <a:p>
            <a:r>
              <a:rPr lang="en-US" dirty="0" smtClean="0"/>
              <a:t>Enabling Compositional Operators</a:t>
            </a:r>
            <a:endParaRPr lang="en-US" dirty="0"/>
          </a:p>
        </p:txBody>
      </p:sp>
      <p:sp>
        <p:nvSpPr>
          <p:cNvPr id="5" name="TextBox 4"/>
          <p:cNvSpPr txBox="1"/>
          <p:nvPr/>
        </p:nvSpPr>
        <p:spPr>
          <a:xfrm>
            <a:off x="5249653" y="4879714"/>
            <a:ext cx="3755962" cy="553998"/>
          </a:xfrm>
          <a:prstGeom prst="rect">
            <a:avLst/>
          </a:prstGeom>
          <a:noFill/>
        </p:spPr>
        <p:txBody>
          <a:bodyPr wrap="none" rtlCol="0">
            <a:spAutoFit/>
          </a:bodyPr>
          <a:lstStyle/>
          <a:p>
            <a:r>
              <a:rPr lang="en-US" sz="3000" i="1" dirty="0" smtClean="0">
                <a:solidFill>
                  <a:srgbClr val="F79646"/>
                </a:solidFill>
              </a:rPr>
              <a:t>No priorities needed!</a:t>
            </a:r>
            <a:endParaRPr lang="en-US" sz="3000" dirty="0" smtClean="0">
              <a:solidFill>
                <a:srgbClr val="F79646"/>
              </a:solidFill>
              <a:latin typeface="Consolas"/>
              <a:cs typeface="Consolas"/>
            </a:endParaRPr>
          </a:p>
        </p:txBody>
      </p:sp>
      <p:cxnSp>
        <p:nvCxnSpPr>
          <p:cNvPr id="6" name="Straight Arrow Connector 5"/>
          <p:cNvCxnSpPr/>
          <p:nvPr/>
        </p:nvCxnSpPr>
        <p:spPr>
          <a:xfrm flipH="1">
            <a:off x="5667375" y="5509464"/>
            <a:ext cx="885825" cy="602411"/>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494816219"/>
      </p:ext>
    </p:extLst>
  </p:cSld>
  <p:clrMapOvr>
    <a:masterClrMapping/>
  </p:clrMapOvr>
  <mc:AlternateContent xmlns:mc="http://schemas.openxmlformats.org/markup-compatibility/2006" xmlns:p14="http://schemas.microsoft.com/office/powerpoint/2010/main">
    <mc:Choice Requires="p14">
      <p:transition spd="slow" p14:dur="2000" advTm="43589"/>
    </mc:Choice>
    <mc:Fallback xmlns="">
      <p:transition xmlns:p14="http://schemas.microsoft.com/office/powerpoint/2010/main" spd="slow" advTm="4358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Querying as Forwarding</a:t>
            </a:r>
            <a:endParaRPr lang="en-US" dirty="0"/>
          </a:p>
        </p:txBody>
      </p:sp>
      <p:sp>
        <p:nvSpPr>
          <p:cNvPr id="4" name="Slide Number Placeholder 3"/>
          <p:cNvSpPr>
            <a:spLocks noGrp="1"/>
          </p:cNvSpPr>
          <p:nvPr>
            <p:ph type="sldNum" sz="quarter" idx="12"/>
          </p:nvPr>
        </p:nvSpPr>
        <p:spPr/>
        <p:txBody>
          <a:bodyPr/>
          <a:lstStyle/>
          <a:p>
            <a:fld id="{502431CD-A83D-384C-97C7-66FF0CCEF56F}" type="slidenum">
              <a:rPr lang="en-US" smtClean="0"/>
              <a:t>19</a:t>
            </a:fld>
            <a:endParaRPr lang="en-US" dirty="0"/>
          </a:p>
        </p:txBody>
      </p:sp>
      <p:sp>
        <p:nvSpPr>
          <p:cNvPr id="8" name="TextBox 7"/>
          <p:cNvSpPr txBox="1"/>
          <p:nvPr/>
        </p:nvSpPr>
        <p:spPr>
          <a:xfrm>
            <a:off x="139054" y="2520194"/>
            <a:ext cx="8967043" cy="954107"/>
          </a:xfrm>
          <a:prstGeom prst="rect">
            <a:avLst/>
          </a:prstGeom>
          <a:noFill/>
        </p:spPr>
        <p:txBody>
          <a:bodyPr wrap="none" rtlCol="0">
            <a:spAutoFit/>
          </a:bodyPr>
          <a:lstStyle/>
          <a:p>
            <a:r>
              <a:rPr lang="en-US" sz="2800" dirty="0" smtClean="0"/>
              <a:t>Abstract location corresponding to a data-structure </a:t>
            </a:r>
          </a:p>
          <a:p>
            <a:r>
              <a:rPr lang="en-US" sz="2800" dirty="0" smtClean="0"/>
              <a:t>that store packet-data and callback processing routines</a:t>
            </a:r>
          </a:p>
        </p:txBody>
      </p:sp>
      <p:sp>
        <p:nvSpPr>
          <p:cNvPr id="12" name="TextBox 11"/>
          <p:cNvSpPr txBox="1"/>
          <p:nvPr/>
        </p:nvSpPr>
        <p:spPr>
          <a:xfrm>
            <a:off x="2041966" y="3962130"/>
            <a:ext cx="6086034" cy="1848711"/>
          </a:xfrm>
          <a:prstGeom prst="rect">
            <a:avLst/>
          </a:prstGeom>
          <a:noFill/>
        </p:spPr>
        <p:txBody>
          <a:bodyPr wrap="square" rtlCol="0">
            <a:spAutoFit/>
          </a:bodyPr>
          <a:lstStyle/>
          <a:p>
            <a:pPr>
              <a:lnSpc>
                <a:spcPct val="120000"/>
              </a:lnSpc>
            </a:pPr>
            <a:r>
              <a:rPr lang="en-US" sz="3200" dirty="0">
                <a:solidFill>
                  <a:srgbClr val="FF0000"/>
                </a:solidFill>
                <a:cs typeface="Consolas"/>
              </a:rPr>
              <a:t>b</a:t>
            </a:r>
            <a:r>
              <a:rPr lang="en-US" sz="3200" dirty="0" smtClean="0">
                <a:solidFill>
                  <a:srgbClr val="FF0000"/>
                </a:solidFill>
                <a:cs typeface="Consolas"/>
              </a:rPr>
              <a:t> = </a:t>
            </a:r>
            <a:r>
              <a:rPr lang="en-US" sz="3200" dirty="0" err="1" smtClean="0">
                <a:solidFill>
                  <a:srgbClr val="FF0000"/>
                </a:solidFill>
                <a:cs typeface="Consolas"/>
              </a:rPr>
              <a:t>count_bucket</a:t>
            </a:r>
            <a:r>
              <a:rPr lang="en-US" sz="3200" dirty="0" smtClean="0">
                <a:solidFill>
                  <a:srgbClr val="FF0000"/>
                </a:solidFill>
                <a:cs typeface="Consolas"/>
              </a:rPr>
              <a:t>(every=1)</a:t>
            </a:r>
          </a:p>
          <a:p>
            <a:pPr>
              <a:lnSpc>
                <a:spcPct val="120000"/>
              </a:lnSpc>
            </a:pPr>
            <a:r>
              <a:rPr lang="en-US" sz="3200" dirty="0" err="1" smtClean="0">
                <a:solidFill>
                  <a:srgbClr val="FF0000"/>
                </a:solidFill>
                <a:cs typeface="Consolas"/>
              </a:rPr>
              <a:t>b.register_callback</a:t>
            </a:r>
            <a:r>
              <a:rPr lang="en-US" sz="3200" dirty="0" smtClean="0">
                <a:solidFill>
                  <a:srgbClr val="FF0000"/>
                </a:solidFill>
                <a:cs typeface="Consolas"/>
              </a:rPr>
              <a:t>(print)</a:t>
            </a:r>
            <a:endParaRPr lang="en-US" sz="3200" dirty="0">
              <a:solidFill>
                <a:srgbClr val="FF0000"/>
              </a:solidFill>
              <a:cs typeface="Consolas"/>
            </a:endParaRPr>
          </a:p>
          <a:p>
            <a:pPr>
              <a:lnSpc>
                <a:spcPct val="120000"/>
              </a:lnSpc>
            </a:pPr>
            <a:r>
              <a:rPr lang="en-US" sz="3200" dirty="0" smtClean="0">
                <a:solidFill>
                  <a:srgbClr val="FF0000"/>
                </a:solidFill>
                <a:latin typeface="Consolas"/>
                <a:cs typeface="Consolas"/>
              </a:rPr>
              <a:t>match</a:t>
            </a:r>
            <a:r>
              <a:rPr lang="en-US" sz="3200" dirty="0">
                <a:solidFill>
                  <a:srgbClr val="FF0000"/>
                </a:solidFill>
                <a:latin typeface="Consolas"/>
                <a:cs typeface="Consolas"/>
              </a:rPr>
              <a:t>(</a:t>
            </a:r>
            <a:r>
              <a:rPr lang="en-US" sz="3200" dirty="0" err="1">
                <a:solidFill>
                  <a:srgbClr val="FF0000"/>
                </a:solidFill>
                <a:latin typeface="Consolas"/>
                <a:cs typeface="Consolas"/>
              </a:rPr>
              <a:t>srcip</a:t>
            </a:r>
            <a:r>
              <a:rPr lang="en-US" sz="3200" dirty="0" smtClean="0">
                <a:solidFill>
                  <a:srgbClr val="FF0000"/>
                </a:solidFill>
                <a:latin typeface="Consolas"/>
                <a:cs typeface="Consolas"/>
              </a:rPr>
              <a:t>=X)[</a:t>
            </a:r>
            <a:r>
              <a:rPr lang="en-US" sz="3200" dirty="0" err="1" smtClean="0">
                <a:solidFill>
                  <a:srgbClr val="FF0000"/>
                </a:solidFill>
                <a:latin typeface="Consolas"/>
                <a:cs typeface="Consolas"/>
              </a:rPr>
              <a:t>fwd</a:t>
            </a:r>
            <a:r>
              <a:rPr lang="en-US" sz="3200" dirty="0" smtClean="0">
                <a:solidFill>
                  <a:srgbClr val="FF0000"/>
                </a:solidFill>
                <a:latin typeface="Consolas"/>
                <a:cs typeface="Consolas"/>
              </a:rPr>
              <a:t>(b)] </a:t>
            </a:r>
            <a:endParaRPr lang="en-US" sz="3200" dirty="0">
              <a:solidFill>
                <a:srgbClr val="FF0000"/>
              </a:solidFill>
              <a:latin typeface="Consolas"/>
              <a:cs typeface="Consolas"/>
            </a:endParaRPr>
          </a:p>
        </p:txBody>
      </p:sp>
      <p:sp>
        <p:nvSpPr>
          <p:cNvPr id="13" name="Content Placeholder 2"/>
          <p:cNvSpPr txBox="1">
            <a:spLocks/>
          </p:cNvSpPr>
          <p:nvPr/>
        </p:nvSpPr>
        <p:spPr>
          <a:xfrm>
            <a:off x="259452" y="1557264"/>
            <a:ext cx="8757547" cy="533116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smtClean="0">
                <a:latin typeface="Consolas"/>
                <a:cs typeface="Consolas"/>
              </a:rPr>
              <a:t>bucket(limit,[h])</a:t>
            </a:r>
            <a:r>
              <a:rPr lang="en-US" sz="2800" dirty="0" smtClean="0"/>
              <a:t>   	    </a:t>
            </a:r>
            <a:r>
              <a:rPr lang="en-US" sz="2800" dirty="0" err="1" smtClean="0">
                <a:latin typeface="Consolas"/>
                <a:cs typeface="Consolas"/>
              </a:rPr>
              <a:t>count_bucket</a:t>
            </a:r>
            <a:r>
              <a:rPr lang="en-US" sz="2800" dirty="0" smtClean="0">
                <a:latin typeface="Consolas"/>
                <a:cs typeface="Consolas"/>
              </a:rPr>
              <a:t>(every,[h]) </a:t>
            </a:r>
          </a:p>
        </p:txBody>
      </p:sp>
    </p:spTree>
    <p:custDataLst>
      <p:tags r:id="rId1"/>
    </p:custDataLst>
    <p:extLst>
      <p:ext uri="{BB962C8B-B14F-4D97-AF65-F5344CB8AC3E}">
        <p14:creationId xmlns:p14="http://schemas.microsoft.com/office/powerpoint/2010/main" val="3251040876"/>
      </p:ext>
    </p:extLst>
  </p:cSld>
  <p:clrMapOvr>
    <a:masterClrMapping/>
  </p:clrMapOvr>
  <mc:AlternateContent xmlns:mc="http://schemas.openxmlformats.org/markup-compatibility/2006" xmlns:p14="http://schemas.microsoft.com/office/powerpoint/2010/main">
    <mc:Choice Requires="p14">
      <p:transition spd="slow" p14:dur="2000" advTm="52933"/>
    </mc:Choice>
    <mc:Fallback xmlns="">
      <p:transition xmlns:p14="http://schemas.microsoft.com/office/powerpoint/2010/main" spd="slow" advTm="5293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p:cNvCxnSpPr/>
          <p:nvPr/>
        </p:nvCxnSpPr>
        <p:spPr>
          <a:xfrm>
            <a:off x="2593622" y="2962947"/>
            <a:ext cx="186266" cy="33648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2223912" y="3095603"/>
            <a:ext cx="285044" cy="1163253"/>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a:off x="2856092" y="3964934"/>
            <a:ext cx="183448" cy="23747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574770" y="4436608"/>
            <a:ext cx="535876" cy="136575"/>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574770" y="3514258"/>
            <a:ext cx="664230" cy="856974"/>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3540717" y="3341760"/>
            <a:ext cx="390764" cy="17249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2985925" y="3665691"/>
            <a:ext cx="1165563" cy="878039"/>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4778149" y="3095603"/>
            <a:ext cx="1026941" cy="165749"/>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806371" y="3427102"/>
            <a:ext cx="1026941" cy="537832"/>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6646334" y="3231139"/>
            <a:ext cx="421979" cy="16361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6646334" y="3978572"/>
            <a:ext cx="794508" cy="280284"/>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34" name="Picture 33" descr="cloud.png"/>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3653605" y="5385980"/>
            <a:ext cx="1440504" cy="866419"/>
          </a:xfrm>
          <a:prstGeom prst="rect">
            <a:avLst/>
          </a:prstGeom>
        </p:spPr>
      </p:pic>
      <p:pic>
        <p:nvPicPr>
          <p:cNvPr id="35" name="Picture 34" descr="cloud.png"/>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5946497" y="5483042"/>
            <a:ext cx="1440504" cy="866419"/>
          </a:xfrm>
          <a:prstGeom prst="rect">
            <a:avLst/>
          </a:prstGeom>
        </p:spPr>
      </p:pic>
      <p:cxnSp>
        <p:nvCxnSpPr>
          <p:cNvPr id="44" name="Straight Connector 43"/>
          <p:cNvCxnSpPr/>
          <p:nvPr/>
        </p:nvCxnSpPr>
        <p:spPr>
          <a:xfrm>
            <a:off x="5875645" y="5285632"/>
            <a:ext cx="347354" cy="21152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219297" y="5075353"/>
            <a:ext cx="13450" cy="32473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5475111" y="4407313"/>
            <a:ext cx="1763889" cy="421119"/>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5424309" y="3471926"/>
            <a:ext cx="451336" cy="44261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5250632" y="4606514"/>
            <a:ext cx="0"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5347889" y="4588689"/>
            <a:ext cx="104642" cy="74269"/>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H="1">
            <a:off x="4566355" y="4414077"/>
            <a:ext cx="169461" cy="129653"/>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61" name="Picture 60"/>
          <p:cNvPicPr>
            <a:picLocks noChangeAspect="1"/>
          </p:cNvPicPr>
          <p:nvPr/>
        </p:nvPicPr>
        <p:blipFill>
          <a:blip r:embed="rId5"/>
          <a:stretch>
            <a:fillRect/>
          </a:stretch>
        </p:blipFill>
        <p:spPr>
          <a:xfrm>
            <a:off x="1077931" y="1520433"/>
            <a:ext cx="584374" cy="748409"/>
          </a:xfrm>
          <a:prstGeom prst="rect">
            <a:avLst/>
          </a:prstGeom>
        </p:spPr>
      </p:pic>
      <p:pic>
        <p:nvPicPr>
          <p:cNvPr id="62" name="Picture 61"/>
          <p:cNvPicPr>
            <a:picLocks noChangeAspect="1"/>
          </p:cNvPicPr>
          <p:nvPr/>
        </p:nvPicPr>
        <p:blipFill>
          <a:blip r:embed="rId6"/>
          <a:stretch>
            <a:fillRect/>
          </a:stretch>
        </p:blipFill>
        <p:spPr>
          <a:xfrm>
            <a:off x="1868313" y="5607619"/>
            <a:ext cx="835392" cy="1113856"/>
          </a:xfrm>
          <a:prstGeom prst="rect">
            <a:avLst/>
          </a:prstGeom>
        </p:spPr>
      </p:pic>
      <p:cxnSp>
        <p:nvCxnSpPr>
          <p:cNvPr id="63" name="Straight Connector 62"/>
          <p:cNvCxnSpPr/>
          <p:nvPr/>
        </p:nvCxnSpPr>
        <p:spPr>
          <a:xfrm>
            <a:off x="1662305" y="2119336"/>
            <a:ext cx="259623" cy="242486"/>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2709333" y="6356892"/>
            <a:ext cx="206037"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3653605" y="6164710"/>
            <a:ext cx="169461" cy="129653"/>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502431CD-A83D-384C-97C7-66FF0CCEF56F}" type="slidenum">
              <a:rPr lang="en-US" smtClean="0"/>
              <a:t>2</a:t>
            </a:fld>
            <a:endParaRPr lang="en-US" dirty="0"/>
          </a:p>
        </p:txBody>
      </p:sp>
      <p:grpSp>
        <p:nvGrpSpPr>
          <p:cNvPr id="110" name="Group 109"/>
          <p:cNvGrpSpPr/>
          <p:nvPr/>
        </p:nvGrpSpPr>
        <p:grpSpPr>
          <a:xfrm>
            <a:off x="2051756" y="2474710"/>
            <a:ext cx="5795490" cy="4145684"/>
            <a:chOff x="2051756" y="2474710"/>
            <a:chExt cx="5795490" cy="4145684"/>
          </a:xfrm>
        </p:grpSpPr>
        <p:sp>
          <p:nvSpPr>
            <p:cNvPr id="111" name="Rounded Rectangle 110"/>
            <p:cNvSpPr/>
            <p:nvPr/>
          </p:nvSpPr>
          <p:spPr>
            <a:xfrm>
              <a:off x="2051756" y="2474710"/>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Rounded Rectangle 111"/>
            <p:cNvSpPr/>
            <p:nvPr/>
          </p:nvSpPr>
          <p:spPr>
            <a:xfrm>
              <a:off x="2379133" y="4371232"/>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Rounded Rectangle 112"/>
            <p:cNvSpPr/>
            <p:nvPr/>
          </p:nvSpPr>
          <p:spPr>
            <a:xfrm>
              <a:off x="2856092" y="3341760"/>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Rounded Rectangle 113"/>
            <p:cNvSpPr/>
            <p:nvPr/>
          </p:nvSpPr>
          <p:spPr>
            <a:xfrm>
              <a:off x="7390046" y="4499757"/>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Rounded Rectangle 114"/>
            <p:cNvSpPr/>
            <p:nvPr/>
          </p:nvSpPr>
          <p:spPr>
            <a:xfrm>
              <a:off x="6002644" y="3956877"/>
              <a:ext cx="457200" cy="457200"/>
            </a:xfrm>
            <a:prstGeom prst="roundRect">
              <a:avLst/>
            </a:prstGeom>
            <a:solidFill>
              <a:srgbClr val="A6A6A6"/>
            </a:solidFill>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6" name="Rounded Rectangle 115"/>
            <p:cNvSpPr/>
            <p:nvPr/>
          </p:nvSpPr>
          <p:spPr>
            <a:xfrm>
              <a:off x="5997216" y="2937550"/>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7" name="Rounded Rectangle 116"/>
            <p:cNvSpPr/>
            <p:nvPr/>
          </p:nvSpPr>
          <p:spPr>
            <a:xfrm>
              <a:off x="4151488" y="3095603"/>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Rounded Rectangle 117"/>
            <p:cNvSpPr/>
            <p:nvPr/>
          </p:nvSpPr>
          <p:spPr>
            <a:xfrm>
              <a:off x="3959651" y="4479960"/>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Rounded Rectangle 118"/>
            <p:cNvSpPr/>
            <p:nvPr/>
          </p:nvSpPr>
          <p:spPr>
            <a:xfrm>
              <a:off x="5291446" y="4814321"/>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Rounded Rectangle 119"/>
            <p:cNvSpPr/>
            <p:nvPr/>
          </p:nvSpPr>
          <p:spPr>
            <a:xfrm>
              <a:off x="4865509" y="4013573"/>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 name="Rounded Rectangle 120"/>
            <p:cNvSpPr/>
            <p:nvPr/>
          </p:nvSpPr>
          <p:spPr>
            <a:xfrm>
              <a:off x="3059581" y="6163194"/>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2" name="Rounded Rectangle 121"/>
            <p:cNvSpPr/>
            <p:nvPr/>
          </p:nvSpPr>
          <p:spPr>
            <a:xfrm>
              <a:off x="7267222" y="3366528"/>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7" name="Group 56"/>
          <p:cNvGrpSpPr/>
          <p:nvPr/>
        </p:nvGrpSpPr>
        <p:grpSpPr>
          <a:xfrm>
            <a:off x="2209802" y="2542439"/>
            <a:ext cx="5500509" cy="4024910"/>
            <a:chOff x="2209802" y="2542439"/>
            <a:chExt cx="5500509" cy="4024910"/>
          </a:xfrm>
        </p:grpSpPr>
        <p:cxnSp>
          <p:nvCxnSpPr>
            <p:cNvPr id="58" name="Straight Arrow Connector 57"/>
            <p:cNvCxnSpPr/>
            <p:nvPr/>
          </p:nvCxnSpPr>
          <p:spPr>
            <a:xfrm>
              <a:off x="2209802" y="2572787"/>
              <a:ext cx="0" cy="296962"/>
            </a:xfrm>
            <a:prstGeom prst="straightConnector1">
              <a:avLst/>
            </a:prstGeom>
            <a:ln w="63500" cmpd="sng">
              <a:solidFill>
                <a:schemeClr val="tx1">
                  <a:lumMod val="75000"/>
                  <a:lumOff val="25000"/>
                </a:schemeClr>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2404534" y="2542439"/>
              <a:ext cx="0" cy="306929"/>
            </a:xfrm>
            <a:prstGeom prst="straightConnector1">
              <a:avLst/>
            </a:prstGeom>
            <a:ln w="63500" cmpd="sng">
              <a:solidFill>
                <a:schemeClr val="tx1">
                  <a:lumMod val="75000"/>
                  <a:lumOff val="25000"/>
                </a:schemeClr>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2988038" y="3430979"/>
              <a:ext cx="0" cy="296962"/>
            </a:xfrm>
            <a:prstGeom prst="straightConnector1">
              <a:avLst/>
            </a:prstGeom>
            <a:ln w="63500" cmpd="sng">
              <a:solidFill>
                <a:schemeClr val="tx1">
                  <a:lumMod val="75000"/>
                  <a:lumOff val="25000"/>
                </a:schemeClr>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a:off x="3182770" y="3400631"/>
              <a:ext cx="0" cy="306929"/>
            </a:xfrm>
            <a:prstGeom prst="straightConnector1">
              <a:avLst/>
            </a:prstGeom>
            <a:ln w="63500" cmpd="sng">
              <a:solidFill>
                <a:schemeClr val="tx1">
                  <a:lumMod val="75000"/>
                  <a:lumOff val="25000"/>
                </a:schemeClr>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2514601" y="4457324"/>
              <a:ext cx="0" cy="296962"/>
            </a:xfrm>
            <a:prstGeom prst="straightConnector1">
              <a:avLst/>
            </a:prstGeom>
            <a:ln w="63500" cmpd="sng">
              <a:solidFill>
                <a:schemeClr val="tx1">
                  <a:lumMod val="75000"/>
                  <a:lumOff val="25000"/>
                </a:schemeClr>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a:off x="2709333" y="4426976"/>
              <a:ext cx="0" cy="306929"/>
            </a:xfrm>
            <a:prstGeom prst="straightConnector1">
              <a:avLst/>
            </a:prstGeom>
            <a:ln w="63500" cmpd="sng">
              <a:solidFill>
                <a:schemeClr val="tx1">
                  <a:lumMod val="75000"/>
                  <a:lumOff val="25000"/>
                </a:schemeClr>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4286327" y="3190713"/>
              <a:ext cx="0" cy="296962"/>
            </a:xfrm>
            <a:prstGeom prst="straightConnector1">
              <a:avLst/>
            </a:prstGeom>
            <a:ln w="63500" cmpd="sng">
              <a:solidFill>
                <a:schemeClr val="tx1">
                  <a:lumMod val="75000"/>
                  <a:lumOff val="25000"/>
                </a:schemeClr>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a:off x="4481059" y="3160365"/>
              <a:ext cx="0" cy="306929"/>
            </a:xfrm>
            <a:prstGeom prst="straightConnector1">
              <a:avLst/>
            </a:prstGeom>
            <a:ln w="63500" cmpd="sng">
              <a:solidFill>
                <a:schemeClr val="tx1">
                  <a:lumMod val="75000"/>
                  <a:lumOff val="25000"/>
                </a:schemeClr>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a:off x="4105706" y="4579373"/>
              <a:ext cx="0" cy="296962"/>
            </a:xfrm>
            <a:prstGeom prst="straightConnector1">
              <a:avLst/>
            </a:prstGeom>
            <a:ln w="63500" cmpd="sng">
              <a:solidFill>
                <a:schemeClr val="tx1">
                  <a:lumMod val="75000"/>
                  <a:lumOff val="25000"/>
                </a:schemeClr>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4300438" y="4549025"/>
              <a:ext cx="0" cy="306929"/>
            </a:xfrm>
            <a:prstGeom prst="straightConnector1">
              <a:avLst/>
            </a:prstGeom>
            <a:ln w="63500" cmpd="sng">
              <a:solidFill>
                <a:schemeClr val="tx1">
                  <a:lumMod val="75000"/>
                  <a:lumOff val="25000"/>
                </a:schemeClr>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a:off x="3225101" y="6270387"/>
              <a:ext cx="0" cy="296962"/>
            </a:xfrm>
            <a:prstGeom prst="straightConnector1">
              <a:avLst/>
            </a:prstGeom>
            <a:ln w="63500" cmpd="sng">
              <a:solidFill>
                <a:schemeClr val="tx1">
                  <a:lumMod val="75000"/>
                  <a:lumOff val="25000"/>
                </a:schemeClr>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3419833" y="6240039"/>
              <a:ext cx="0" cy="306929"/>
            </a:xfrm>
            <a:prstGeom prst="straightConnector1">
              <a:avLst/>
            </a:prstGeom>
            <a:ln w="63500" cmpd="sng">
              <a:solidFill>
                <a:schemeClr val="tx1">
                  <a:lumMod val="75000"/>
                  <a:lumOff val="25000"/>
                </a:schemeClr>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a:off x="5432779" y="4916653"/>
              <a:ext cx="0" cy="296962"/>
            </a:xfrm>
            <a:prstGeom prst="straightConnector1">
              <a:avLst/>
            </a:prstGeom>
            <a:ln w="63500" cmpd="sng">
              <a:solidFill>
                <a:schemeClr val="tx1">
                  <a:lumMod val="75000"/>
                  <a:lumOff val="25000"/>
                </a:schemeClr>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5627511" y="4886305"/>
              <a:ext cx="0" cy="306929"/>
            </a:xfrm>
            <a:prstGeom prst="straightConnector1">
              <a:avLst/>
            </a:prstGeom>
            <a:ln w="63500" cmpd="sng">
              <a:solidFill>
                <a:schemeClr val="tx1">
                  <a:lumMod val="75000"/>
                  <a:lumOff val="25000"/>
                </a:schemeClr>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5013567" y="4114538"/>
              <a:ext cx="0" cy="296962"/>
            </a:xfrm>
            <a:prstGeom prst="straightConnector1">
              <a:avLst/>
            </a:prstGeom>
            <a:ln w="63500" cmpd="sng">
              <a:solidFill>
                <a:schemeClr val="tx1">
                  <a:lumMod val="75000"/>
                  <a:lumOff val="25000"/>
                </a:schemeClr>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5208299" y="4084190"/>
              <a:ext cx="0" cy="306929"/>
            </a:xfrm>
            <a:prstGeom prst="straightConnector1">
              <a:avLst/>
            </a:prstGeom>
            <a:ln w="63500" cmpd="sng">
              <a:solidFill>
                <a:schemeClr val="tx1">
                  <a:lumMod val="75000"/>
                  <a:lumOff val="25000"/>
                </a:schemeClr>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6152444" y="4057080"/>
              <a:ext cx="0" cy="296962"/>
            </a:xfrm>
            <a:prstGeom prst="straightConnector1">
              <a:avLst/>
            </a:prstGeom>
            <a:ln w="63500" cmpd="sng">
              <a:solidFill>
                <a:schemeClr val="tx1">
                  <a:lumMod val="75000"/>
                  <a:lumOff val="25000"/>
                </a:schemeClr>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6347176" y="4026732"/>
              <a:ext cx="0" cy="306929"/>
            </a:xfrm>
            <a:prstGeom prst="straightConnector1">
              <a:avLst/>
            </a:prstGeom>
            <a:ln w="63500" cmpd="sng">
              <a:solidFill>
                <a:schemeClr val="tx1">
                  <a:lumMod val="75000"/>
                  <a:lumOff val="25000"/>
                </a:schemeClr>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6149622" y="3044999"/>
              <a:ext cx="0" cy="296962"/>
            </a:xfrm>
            <a:prstGeom prst="straightConnector1">
              <a:avLst/>
            </a:prstGeom>
            <a:ln w="63500" cmpd="sng">
              <a:solidFill>
                <a:schemeClr val="tx1">
                  <a:lumMod val="75000"/>
                  <a:lumOff val="25000"/>
                </a:schemeClr>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6344354" y="3014651"/>
              <a:ext cx="0" cy="306929"/>
            </a:xfrm>
            <a:prstGeom prst="straightConnector1">
              <a:avLst/>
            </a:prstGeom>
            <a:ln w="63500" cmpd="sng">
              <a:solidFill>
                <a:schemeClr val="tx1">
                  <a:lumMod val="75000"/>
                  <a:lumOff val="25000"/>
                </a:schemeClr>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a:off x="7515579" y="4579373"/>
              <a:ext cx="0" cy="296962"/>
            </a:xfrm>
            <a:prstGeom prst="straightConnector1">
              <a:avLst/>
            </a:prstGeom>
            <a:ln w="63500" cmpd="sng">
              <a:solidFill>
                <a:schemeClr val="tx1">
                  <a:lumMod val="75000"/>
                  <a:lumOff val="25000"/>
                </a:schemeClr>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a:off x="7710311" y="4549025"/>
              <a:ext cx="0" cy="306929"/>
            </a:xfrm>
            <a:prstGeom prst="straightConnector1">
              <a:avLst/>
            </a:prstGeom>
            <a:ln w="63500" cmpd="sng">
              <a:solidFill>
                <a:schemeClr val="tx1">
                  <a:lumMod val="75000"/>
                  <a:lumOff val="25000"/>
                </a:schemeClr>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a:off x="7396344" y="3467121"/>
              <a:ext cx="0" cy="296962"/>
            </a:xfrm>
            <a:prstGeom prst="straightConnector1">
              <a:avLst/>
            </a:prstGeom>
            <a:ln w="63500" cmpd="sng">
              <a:solidFill>
                <a:schemeClr val="tx1">
                  <a:lumMod val="75000"/>
                  <a:lumOff val="25000"/>
                </a:schemeClr>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7591076" y="3436773"/>
              <a:ext cx="0" cy="306929"/>
            </a:xfrm>
            <a:prstGeom prst="straightConnector1">
              <a:avLst/>
            </a:prstGeom>
            <a:ln w="63500" cmpd="sng">
              <a:solidFill>
                <a:schemeClr val="tx1">
                  <a:lumMod val="75000"/>
                  <a:lumOff val="25000"/>
                </a:schemeClr>
              </a:solidFill>
              <a:headEnd type="triangle"/>
              <a:tailEnd type="none"/>
            </a:ln>
          </p:spPr>
          <p:style>
            <a:lnRef idx="2">
              <a:schemeClr val="accent1"/>
            </a:lnRef>
            <a:fillRef idx="0">
              <a:schemeClr val="accent1"/>
            </a:fillRef>
            <a:effectRef idx="1">
              <a:schemeClr val="accent1"/>
            </a:effectRef>
            <a:fontRef idx="minor">
              <a:schemeClr val="tx1"/>
            </a:fontRef>
          </p:style>
        </p:cxnSp>
      </p:grpSp>
      <p:grpSp>
        <p:nvGrpSpPr>
          <p:cNvPr id="123" name="Group 122"/>
          <p:cNvGrpSpPr/>
          <p:nvPr/>
        </p:nvGrpSpPr>
        <p:grpSpPr>
          <a:xfrm>
            <a:off x="2100679" y="2429563"/>
            <a:ext cx="5795490" cy="4145684"/>
            <a:chOff x="2100679" y="2429563"/>
            <a:chExt cx="5795490" cy="4145684"/>
          </a:xfrm>
        </p:grpSpPr>
        <p:sp>
          <p:nvSpPr>
            <p:cNvPr id="124" name="Rounded Rectangle 123"/>
            <p:cNvSpPr/>
            <p:nvPr/>
          </p:nvSpPr>
          <p:spPr>
            <a:xfrm>
              <a:off x="2100679" y="2429563"/>
              <a:ext cx="457200" cy="457200"/>
            </a:xfrm>
            <a:prstGeom prst="roundRect">
              <a:avLst/>
            </a:prstGeom>
            <a:solidFill>
              <a:schemeClr val="accent3">
                <a:lumMod val="60000"/>
                <a:lumOff val="40000"/>
              </a:schemeClr>
            </a:solidFill>
            <a:ln w="63500">
              <a:solidFill>
                <a:schemeClr val="accent3">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5" name="Rounded Rectangle 124"/>
            <p:cNvSpPr/>
            <p:nvPr/>
          </p:nvSpPr>
          <p:spPr>
            <a:xfrm>
              <a:off x="2428056" y="4326085"/>
              <a:ext cx="457200" cy="457200"/>
            </a:xfrm>
            <a:prstGeom prst="roundRect">
              <a:avLst/>
            </a:prstGeom>
            <a:solidFill>
              <a:schemeClr val="accent3">
                <a:lumMod val="50000"/>
              </a:schemeClr>
            </a:solidFill>
            <a:ln w="63500">
              <a:solidFill>
                <a:schemeClr val="accent3">
                  <a:lumMod val="50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6" name="Rounded Rectangle 125"/>
            <p:cNvSpPr/>
            <p:nvPr/>
          </p:nvSpPr>
          <p:spPr>
            <a:xfrm>
              <a:off x="2905015" y="3296613"/>
              <a:ext cx="457200" cy="457200"/>
            </a:xfrm>
            <a:prstGeom prst="roundRect">
              <a:avLst/>
            </a:prstGeom>
            <a:solidFill>
              <a:schemeClr val="accent3"/>
            </a:solidFill>
            <a:ln w="63500">
              <a:solidFill>
                <a:schemeClr val="accent3"/>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7" name="Rounded Rectangle 126"/>
            <p:cNvSpPr/>
            <p:nvPr/>
          </p:nvSpPr>
          <p:spPr>
            <a:xfrm>
              <a:off x="7438969" y="4454610"/>
              <a:ext cx="457200" cy="457200"/>
            </a:xfrm>
            <a:prstGeom prst="roundRect">
              <a:avLst/>
            </a:prstGeom>
            <a:solidFill>
              <a:schemeClr val="accent4">
                <a:lumMod val="60000"/>
                <a:lumOff val="40000"/>
              </a:schemeClr>
            </a:solidFill>
            <a:ln w="6350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8" name="Rounded Rectangle 127"/>
            <p:cNvSpPr/>
            <p:nvPr/>
          </p:nvSpPr>
          <p:spPr>
            <a:xfrm>
              <a:off x="6051567" y="3911730"/>
              <a:ext cx="457200" cy="457200"/>
            </a:xfrm>
            <a:prstGeom prst="roundRect">
              <a:avLst/>
            </a:prstGeom>
            <a:solidFill>
              <a:schemeClr val="accent4"/>
            </a:solidFill>
            <a:ln w="63500">
              <a:solidFill>
                <a:schemeClr val="accent4"/>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9" name="Rounded Rectangle 128"/>
            <p:cNvSpPr/>
            <p:nvPr/>
          </p:nvSpPr>
          <p:spPr>
            <a:xfrm>
              <a:off x="6046139" y="2892403"/>
              <a:ext cx="457200" cy="457200"/>
            </a:xfrm>
            <a:prstGeom prst="roundRect">
              <a:avLst/>
            </a:prstGeom>
            <a:solidFill>
              <a:schemeClr val="accent4">
                <a:lumMod val="75000"/>
              </a:schemeClr>
            </a:solidFill>
            <a:ln w="635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0" name="Rounded Rectangle 129"/>
            <p:cNvSpPr/>
            <p:nvPr/>
          </p:nvSpPr>
          <p:spPr>
            <a:xfrm>
              <a:off x="4200411" y="3050456"/>
              <a:ext cx="457200" cy="457200"/>
            </a:xfrm>
            <a:prstGeom prst="roundRect">
              <a:avLst/>
            </a:prstGeom>
            <a:solidFill>
              <a:schemeClr val="accent6"/>
            </a:solidFill>
            <a:ln w="63500">
              <a:solidFill>
                <a:schemeClr val="accent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1" name="Rounded Rectangle 130"/>
            <p:cNvSpPr/>
            <p:nvPr/>
          </p:nvSpPr>
          <p:spPr>
            <a:xfrm>
              <a:off x="4008574" y="4434813"/>
              <a:ext cx="457200" cy="457200"/>
            </a:xfrm>
            <a:prstGeom prst="roundRect">
              <a:avLst/>
            </a:prstGeom>
            <a:solidFill>
              <a:schemeClr val="accent5">
                <a:lumMod val="40000"/>
                <a:lumOff val="60000"/>
              </a:schemeClr>
            </a:solidFill>
            <a:ln w="63500">
              <a:solidFill>
                <a:schemeClr val="accent5">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2" name="Rounded Rectangle 131"/>
            <p:cNvSpPr/>
            <p:nvPr/>
          </p:nvSpPr>
          <p:spPr>
            <a:xfrm>
              <a:off x="5340369" y="4769174"/>
              <a:ext cx="457200" cy="457200"/>
            </a:xfrm>
            <a:prstGeom prst="roundRect">
              <a:avLst/>
            </a:prstGeom>
            <a:solidFill>
              <a:schemeClr val="accent5"/>
            </a:solidFill>
            <a:ln w="63500">
              <a:solidFill>
                <a:schemeClr val="accent5"/>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3" name="Rounded Rectangle 132"/>
            <p:cNvSpPr/>
            <p:nvPr/>
          </p:nvSpPr>
          <p:spPr>
            <a:xfrm>
              <a:off x="4914432" y="3968426"/>
              <a:ext cx="457200" cy="457200"/>
            </a:xfrm>
            <a:prstGeom prst="roundRect">
              <a:avLst/>
            </a:prstGeom>
            <a:solidFill>
              <a:srgbClr val="FF0000"/>
            </a:solidFill>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4" name="Rounded Rectangle 133"/>
            <p:cNvSpPr/>
            <p:nvPr/>
          </p:nvSpPr>
          <p:spPr>
            <a:xfrm>
              <a:off x="3108504" y="6118047"/>
              <a:ext cx="457200" cy="457200"/>
            </a:xfrm>
            <a:prstGeom prst="roundRect">
              <a:avLst/>
            </a:prstGeom>
            <a:solidFill>
              <a:srgbClr val="D77C93"/>
            </a:solidFill>
            <a:ln w="63500">
              <a:solidFill>
                <a:srgbClr val="D77C93"/>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5" name="Rounded Rectangle 134"/>
            <p:cNvSpPr/>
            <p:nvPr/>
          </p:nvSpPr>
          <p:spPr>
            <a:xfrm>
              <a:off x="7316145" y="3321381"/>
              <a:ext cx="457200" cy="457200"/>
            </a:xfrm>
            <a:prstGeom prst="roundRect">
              <a:avLst/>
            </a:prstGeom>
            <a:solidFill>
              <a:srgbClr val="C6AD06"/>
            </a:solidFill>
            <a:ln w="63500">
              <a:solidFill>
                <a:srgbClr val="C6AD0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56" name="Rectangle 55"/>
          <p:cNvSpPr/>
          <p:nvPr/>
        </p:nvSpPr>
        <p:spPr>
          <a:xfrm>
            <a:off x="1921928" y="1097336"/>
            <a:ext cx="7418241" cy="1629164"/>
          </a:xfrm>
          <a:prstGeom prst="rect">
            <a:avLst/>
          </a:prstGeom>
        </p:spPr>
        <p:txBody>
          <a:bodyPr wrap="square">
            <a:spAutoFit/>
          </a:bodyPr>
          <a:lstStyle/>
          <a:p>
            <a:pPr>
              <a:lnSpc>
                <a:spcPct val="120000"/>
              </a:lnSpc>
            </a:pPr>
            <a:r>
              <a:rPr lang="en-US" sz="2800" dirty="0" smtClean="0"/>
              <a:t>Enable network innovation by decoupling</a:t>
            </a:r>
          </a:p>
          <a:p>
            <a:pPr>
              <a:lnSpc>
                <a:spcPct val="120000"/>
              </a:lnSpc>
            </a:pPr>
            <a:r>
              <a:rPr lang="en-US" sz="2800" b="1" dirty="0" smtClean="0"/>
              <a:t>		control plane</a:t>
            </a:r>
            <a:r>
              <a:rPr lang="en-US" sz="2800" dirty="0" smtClean="0"/>
              <a:t>: determines rules</a:t>
            </a:r>
          </a:p>
          <a:p>
            <a:pPr>
              <a:lnSpc>
                <a:spcPct val="120000"/>
              </a:lnSpc>
            </a:pPr>
            <a:r>
              <a:rPr lang="en-US" sz="2800" b="1" dirty="0" smtClean="0"/>
              <a:t>		data plane</a:t>
            </a:r>
            <a:r>
              <a:rPr lang="en-US" sz="2800" dirty="0" smtClean="0"/>
              <a:t>:  applies rules to packets</a:t>
            </a:r>
            <a:endParaRPr lang="en-US" sz="2800" dirty="0"/>
          </a:p>
        </p:txBody>
      </p:sp>
      <p:sp>
        <p:nvSpPr>
          <p:cNvPr id="3" name="Title 2"/>
          <p:cNvSpPr>
            <a:spLocks noGrp="1"/>
          </p:cNvSpPr>
          <p:nvPr>
            <p:ph type="title"/>
          </p:nvPr>
        </p:nvSpPr>
        <p:spPr/>
        <p:txBody>
          <a:bodyPr>
            <a:normAutofit fontScale="90000"/>
          </a:bodyPr>
          <a:lstStyle/>
          <a:p>
            <a:r>
              <a:rPr lang="en-US" dirty="0"/>
              <a:t>Software Defined Networks (SDN)</a:t>
            </a:r>
          </a:p>
        </p:txBody>
      </p:sp>
      <p:sp>
        <p:nvSpPr>
          <p:cNvPr id="86" name="Rectangle 85"/>
          <p:cNvSpPr/>
          <p:nvPr/>
        </p:nvSpPr>
        <p:spPr>
          <a:xfrm>
            <a:off x="2864915" y="1594118"/>
            <a:ext cx="5647260" cy="523220"/>
          </a:xfrm>
          <a:prstGeom prst="rect">
            <a:avLst/>
          </a:prstGeom>
        </p:spPr>
        <p:txBody>
          <a:bodyPr wrap="square">
            <a:spAutoFit/>
          </a:bodyPr>
          <a:lstStyle/>
          <a:p>
            <a:r>
              <a:rPr lang="en-US" sz="2800" dirty="0" err="1" smtClean="0"/>
              <a:t>Acheived</a:t>
            </a:r>
            <a:r>
              <a:rPr lang="en-US" sz="2800" dirty="0" smtClean="0"/>
              <a:t> using open standard </a:t>
            </a:r>
            <a:r>
              <a:rPr lang="en-US" sz="2800" dirty="0"/>
              <a:t>API</a:t>
            </a:r>
          </a:p>
        </p:txBody>
      </p:sp>
    </p:spTree>
    <p:custDataLst>
      <p:tags r:id="rId1"/>
    </p:custDataLst>
    <p:extLst>
      <p:ext uri="{BB962C8B-B14F-4D97-AF65-F5344CB8AC3E}">
        <p14:creationId xmlns:p14="http://schemas.microsoft.com/office/powerpoint/2010/main" val="1945309203"/>
      </p:ext>
    </p:extLst>
  </p:cSld>
  <p:clrMapOvr>
    <a:masterClrMapping/>
  </p:clrMapOvr>
  <mc:AlternateContent xmlns:mc="http://schemas.openxmlformats.org/markup-compatibility/2006" xmlns:p14="http://schemas.microsoft.com/office/powerpoint/2010/main">
    <mc:Choice Requires="p14">
      <p:transition p14:dur="0" advTm="44900"/>
    </mc:Choice>
    <mc:Fallback xmlns="">
      <p:transition xmlns:p14="http://schemas.microsoft.com/office/powerpoint/2010/main" advTm="449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22222E-6 -1.48148E-6 L 2.22222E-6 -0.03912 " pathEditMode="relative" rAng="0" ptsTypes="AA">
                                      <p:cBhvr>
                                        <p:cTn id="6" dur="2000" fill="hold"/>
                                        <p:tgtEl>
                                          <p:spTgt spid="123"/>
                                        </p:tgtEl>
                                        <p:attrNameLst>
                                          <p:attrName>ppt_x</p:attrName>
                                          <p:attrName>ppt_y</p:attrName>
                                        </p:attrNameLst>
                                      </p:cBhvr>
                                      <p:rCtr x="0" y="-1968"/>
                                    </p:animMotion>
                                  </p:childTnLst>
                                </p:cTn>
                              </p:par>
                              <p:par>
                                <p:cTn id="7" presetID="1" presetClass="exit"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2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8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261819"/>
            <a:ext cx="7841928" cy="1502336"/>
          </a:xfrm>
          <a:prstGeom prst="rect">
            <a:avLst/>
          </a:prstGeom>
          <a:solidFill>
            <a:schemeClr val="accent1">
              <a:alpha val="25000"/>
            </a:schemeClr>
          </a:solidFill>
          <a:ln w="127000">
            <a:no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Rectangle 5"/>
          <p:cNvSpPr/>
          <p:nvPr/>
        </p:nvSpPr>
        <p:spPr>
          <a:xfrm>
            <a:off x="457200" y="3081020"/>
            <a:ext cx="7841928" cy="1442720"/>
          </a:xfrm>
          <a:prstGeom prst="rect">
            <a:avLst/>
          </a:prstGeom>
          <a:solidFill>
            <a:srgbClr val="008000">
              <a:alpha val="25000"/>
            </a:srgbClr>
          </a:solidFill>
          <a:ln w="127000">
            <a:no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Rectangle 6"/>
          <p:cNvSpPr/>
          <p:nvPr/>
        </p:nvSpPr>
        <p:spPr>
          <a:xfrm>
            <a:off x="457200" y="4911090"/>
            <a:ext cx="7841928" cy="1057910"/>
          </a:xfrm>
          <a:prstGeom prst="rect">
            <a:avLst/>
          </a:prstGeom>
          <a:solidFill>
            <a:schemeClr val="accent4">
              <a:alpha val="25000"/>
            </a:schemeClr>
          </a:solidFill>
          <a:ln w="127000">
            <a:no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a:xfrm>
            <a:off x="69528" y="274638"/>
            <a:ext cx="8229600" cy="1143000"/>
          </a:xfrm>
        </p:spPr>
        <p:txBody>
          <a:bodyPr>
            <a:normAutofit/>
          </a:bodyPr>
          <a:lstStyle/>
          <a:p>
            <a:pPr algn="l"/>
            <a:r>
              <a:rPr lang="en-US" sz="4000" dirty="0" smtClean="0"/>
              <a:t>Monitoring Load Balancer</a:t>
            </a:r>
            <a:endParaRPr lang="en-US" sz="4000" dirty="0"/>
          </a:p>
        </p:txBody>
      </p:sp>
      <p:sp>
        <p:nvSpPr>
          <p:cNvPr id="3" name="Content Placeholder 2"/>
          <p:cNvSpPr>
            <a:spLocks noGrp="1"/>
          </p:cNvSpPr>
          <p:nvPr>
            <p:ph idx="1"/>
          </p:nvPr>
        </p:nvSpPr>
        <p:spPr>
          <a:xfrm>
            <a:off x="457200" y="1198319"/>
            <a:ext cx="8499642" cy="4525963"/>
          </a:xfrm>
          <a:ln>
            <a:noFill/>
          </a:ln>
        </p:spPr>
        <p:txBody>
          <a:bodyPr>
            <a:noAutofit/>
          </a:bodyPr>
          <a:lstStyle/>
          <a:p>
            <a:pPr marL="0" indent="0">
              <a:buNone/>
            </a:pPr>
            <a:r>
              <a:rPr lang="en-US" sz="2000" dirty="0" smtClean="0">
                <a:latin typeface="Consolas"/>
                <a:cs typeface="Consolas"/>
              </a:rPr>
              <a:t>balance </a:t>
            </a:r>
            <a:r>
              <a:rPr lang="en-US" sz="2000" dirty="0">
                <a:latin typeface="Consolas"/>
                <a:cs typeface="Consolas"/>
              </a:rPr>
              <a:t>= </a:t>
            </a:r>
            <a:endParaRPr lang="en-US" sz="2000" dirty="0" smtClean="0">
              <a:latin typeface="Consolas"/>
              <a:cs typeface="Consolas"/>
            </a:endParaRPr>
          </a:p>
          <a:p>
            <a:pPr marL="0" indent="0">
              <a:buNone/>
            </a:pPr>
            <a:r>
              <a:rPr lang="en-US" sz="2000" dirty="0">
                <a:latin typeface="Consolas"/>
                <a:cs typeface="Consolas"/>
              </a:rPr>
              <a:t> </a:t>
            </a:r>
            <a:r>
              <a:rPr lang="en-US" sz="2000" dirty="0" smtClean="0">
                <a:latin typeface="Consolas"/>
                <a:cs typeface="Consolas"/>
              </a:rPr>
              <a:t> match</a:t>
            </a:r>
            <a:r>
              <a:rPr lang="en-US" sz="2000" dirty="0">
                <a:latin typeface="Consolas"/>
                <a:cs typeface="Consolas"/>
              </a:rPr>
              <a:t>(</a:t>
            </a:r>
            <a:r>
              <a:rPr lang="en-US" sz="2000" dirty="0" err="1">
                <a:latin typeface="Consolas"/>
                <a:cs typeface="Consolas"/>
              </a:rPr>
              <a:t>srcip</a:t>
            </a:r>
            <a:r>
              <a:rPr lang="en-US" sz="2000" dirty="0">
                <a:latin typeface="Consolas"/>
                <a:cs typeface="Consolas"/>
              </a:rPr>
              <a:t>=0*,</a:t>
            </a:r>
            <a:r>
              <a:rPr lang="en-US" sz="2000" dirty="0" err="1">
                <a:latin typeface="Consolas"/>
                <a:cs typeface="Consolas"/>
              </a:rPr>
              <a:t>dstip</a:t>
            </a:r>
            <a:r>
              <a:rPr lang="en-US" sz="2000" dirty="0" smtClean="0">
                <a:latin typeface="Consolas"/>
                <a:cs typeface="Consolas"/>
              </a:rPr>
              <a:t>=</a:t>
            </a:r>
            <a:r>
              <a:rPr lang="en-US" sz="2000" dirty="0">
                <a:latin typeface="Consolas"/>
                <a:cs typeface="Consolas"/>
              </a:rPr>
              <a:t>P</a:t>
            </a:r>
            <a:r>
              <a:rPr lang="en-US" sz="2000" dirty="0" smtClean="0">
                <a:latin typeface="Consolas"/>
                <a:cs typeface="Consolas"/>
              </a:rPr>
              <a:t>)[mod(</a:t>
            </a:r>
            <a:r>
              <a:rPr lang="en-US" sz="2000" dirty="0" err="1">
                <a:latin typeface="Consolas"/>
                <a:cs typeface="Consolas"/>
              </a:rPr>
              <a:t>dstip</a:t>
            </a:r>
            <a:r>
              <a:rPr lang="en-US" sz="2000" dirty="0" smtClean="0">
                <a:latin typeface="Consolas"/>
                <a:cs typeface="Consolas"/>
              </a:rPr>
              <a:t>=</a:t>
            </a:r>
            <a:r>
              <a:rPr lang="en-US" sz="2000" dirty="0">
                <a:latin typeface="Consolas"/>
                <a:cs typeface="Consolas"/>
              </a:rPr>
              <a:t>A</a:t>
            </a:r>
            <a:r>
              <a:rPr lang="en-US" sz="2000" dirty="0" smtClean="0">
                <a:latin typeface="Consolas"/>
                <a:cs typeface="Consolas"/>
              </a:rPr>
              <a:t>)</a:t>
            </a:r>
            <a:r>
              <a:rPr lang="en-US" sz="2000" dirty="0">
                <a:latin typeface="Consolas"/>
                <a:cs typeface="Consolas"/>
              </a:rPr>
              <a:t>] | </a:t>
            </a:r>
            <a:r>
              <a:rPr lang="en-US" sz="2000" dirty="0" smtClean="0">
                <a:latin typeface="Consolas"/>
                <a:cs typeface="Consolas"/>
              </a:rPr>
              <a:t>   </a:t>
            </a:r>
          </a:p>
          <a:p>
            <a:pPr marL="0" indent="0">
              <a:buNone/>
            </a:pPr>
            <a:r>
              <a:rPr lang="en-US" sz="2000" dirty="0">
                <a:latin typeface="Consolas"/>
                <a:cs typeface="Consolas"/>
              </a:rPr>
              <a:t> </a:t>
            </a:r>
            <a:r>
              <a:rPr lang="en-US" sz="2000" dirty="0" smtClean="0">
                <a:latin typeface="Consolas"/>
                <a:cs typeface="Consolas"/>
              </a:rPr>
              <a:t> match</a:t>
            </a:r>
            <a:r>
              <a:rPr lang="en-US" sz="2000" dirty="0">
                <a:latin typeface="Consolas"/>
                <a:cs typeface="Consolas"/>
              </a:rPr>
              <a:t>(</a:t>
            </a:r>
            <a:r>
              <a:rPr lang="en-US" sz="2000" dirty="0" err="1">
                <a:latin typeface="Consolas"/>
                <a:cs typeface="Consolas"/>
              </a:rPr>
              <a:t>srcip</a:t>
            </a:r>
            <a:r>
              <a:rPr lang="en-US" sz="2000" dirty="0">
                <a:latin typeface="Consolas"/>
                <a:cs typeface="Consolas"/>
              </a:rPr>
              <a:t>=1*,</a:t>
            </a:r>
            <a:r>
              <a:rPr lang="en-US" sz="2000" dirty="0" err="1">
                <a:latin typeface="Consolas"/>
                <a:cs typeface="Consolas"/>
              </a:rPr>
              <a:t>dstip</a:t>
            </a:r>
            <a:r>
              <a:rPr lang="en-US" sz="2000" dirty="0" smtClean="0">
                <a:latin typeface="Consolas"/>
                <a:cs typeface="Consolas"/>
              </a:rPr>
              <a:t>=P)[mod(</a:t>
            </a:r>
            <a:r>
              <a:rPr lang="en-US" sz="2000" dirty="0" err="1">
                <a:latin typeface="Consolas"/>
                <a:cs typeface="Consolas"/>
              </a:rPr>
              <a:t>dstip</a:t>
            </a:r>
            <a:r>
              <a:rPr lang="en-US" sz="2000" dirty="0" smtClean="0">
                <a:latin typeface="Consolas"/>
                <a:cs typeface="Consolas"/>
              </a:rPr>
              <a:t>=</a:t>
            </a:r>
            <a:r>
              <a:rPr lang="en-US" sz="2000" dirty="0">
                <a:latin typeface="Consolas"/>
                <a:cs typeface="Consolas"/>
              </a:rPr>
              <a:t>B</a:t>
            </a:r>
            <a:r>
              <a:rPr lang="en-US" sz="2000" dirty="0" smtClean="0">
                <a:latin typeface="Consolas"/>
                <a:cs typeface="Consolas"/>
              </a:rPr>
              <a:t>)</a:t>
            </a:r>
            <a:r>
              <a:rPr lang="en-US" sz="2000" dirty="0">
                <a:latin typeface="Consolas"/>
                <a:cs typeface="Consolas"/>
              </a:rPr>
              <a:t>] | </a:t>
            </a:r>
            <a:endParaRPr lang="en-US" sz="2000" dirty="0" smtClean="0">
              <a:latin typeface="Consolas"/>
              <a:cs typeface="Consolas"/>
            </a:endParaRPr>
          </a:p>
          <a:p>
            <a:pPr marL="0" indent="0">
              <a:buNone/>
            </a:pPr>
            <a:r>
              <a:rPr lang="en-US" sz="2000" dirty="0">
                <a:latin typeface="Consolas"/>
                <a:cs typeface="Consolas"/>
              </a:rPr>
              <a:t> </a:t>
            </a:r>
            <a:r>
              <a:rPr lang="en-US" sz="2000" dirty="0" smtClean="0">
                <a:latin typeface="Consolas"/>
                <a:cs typeface="Consolas"/>
              </a:rPr>
              <a:t> ~</a:t>
            </a:r>
            <a:r>
              <a:rPr lang="en-US" sz="2000" dirty="0">
                <a:latin typeface="Consolas"/>
                <a:cs typeface="Consolas"/>
              </a:rPr>
              <a:t>match</a:t>
            </a:r>
            <a:r>
              <a:rPr lang="en-US" sz="2000" dirty="0" smtClean="0">
                <a:latin typeface="Consolas"/>
                <a:cs typeface="Consolas"/>
              </a:rPr>
              <a:t>(        </a:t>
            </a:r>
            <a:r>
              <a:rPr lang="en-US" sz="2000" dirty="0" err="1" smtClean="0">
                <a:latin typeface="Consolas"/>
                <a:cs typeface="Consolas"/>
              </a:rPr>
              <a:t>dstip</a:t>
            </a:r>
            <a:r>
              <a:rPr lang="en-US" sz="2000" dirty="0" smtClean="0">
                <a:latin typeface="Consolas"/>
                <a:cs typeface="Consolas"/>
              </a:rPr>
              <a:t>=P)[id          ]</a:t>
            </a:r>
          </a:p>
          <a:p>
            <a:pPr marL="0" indent="0">
              <a:buNone/>
            </a:pPr>
            <a:endParaRPr lang="en-US" sz="2000" dirty="0" smtClean="0">
              <a:latin typeface="Consolas"/>
              <a:cs typeface="Consolas"/>
            </a:endParaRPr>
          </a:p>
          <a:p>
            <a:pPr marL="0" indent="0">
              <a:buNone/>
            </a:pPr>
            <a:r>
              <a:rPr lang="en-US" sz="2000" dirty="0" smtClean="0">
                <a:latin typeface="Consolas"/>
                <a:cs typeface="Consolas"/>
              </a:rPr>
              <a:t>route = </a:t>
            </a:r>
          </a:p>
          <a:p>
            <a:pPr marL="0" indent="0">
              <a:buNone/>
            </a:pPr>
            <a:r>
              <a:rPr lang="en-US" sz="2000" dirty="0">
                <a:latin typeface="Consolas"/>
                <a:cs typeface="Consolas"/>
              </a:rPr>
              <a:t> </a:t>
            </a:r>
            <a:r>
              <a:rPr lang="en-US" sz="2000" dirty="0" smtClean="0">
                <a:latin typeface="Consolas"/>
                <a:cs typeface="Consolas"/>
              </a:rPr>
              <a:t> match(</a:t>
            </a:r>
            <a:r>
              <a:rPr lang="en-US" sz="2000" dirty="0" err="1" smtClean="0">
                <a:latin typeface="Consolas"/>
                <a:cs typeface="Consolas"/>
              </a:rPr>
              <a:t>dstip</a:t>
            </a:r>
            <a:r>
              <a:rPr lang="en-US" sz="2000" dirty="0" smtClean="0">
                <a:latin typeface="Consolas"/>
                <a:cs typeface="Consolas"/>
              </a:rPr>
              <a:t>=</a:t>
            </a:r>
            <a:r>
              <a:rPr lang="en-US" sz="2000" dirty="0">
                <a:latin typeface="Consolas"/>
                <a:cs typeface="Consolas"/>
              </a:rPr>
              <a:t>A</a:t>
            </a:r>
            <a:r>
              <a:rPr lang="en-US" sz="2000" dirty="0" smtClean="0">
                <a:latin typeface="Consolas"/>
                <a:cs typeface="Consolas"/>
              </a:rPr>
              <a:t>)[</a:t>
            </a:r>
            <a:r>
              <a:rPr lang="en-US" sz="2000" dirty="0" err="1" smtClean="0">
                <a:latin typeface="Consolas"/>
                <a:cs typeface="Consolas"/>
              </a:rPr>
              <a:t>fwd</a:t>
            </a:r>
            <a:r>
              <a:rPr lang="en-US" sz="2000" dirty="0" smtClean="0">
                <a:latin typeface="Consolas"/>
                <a:cs typeface="Consolas"/>
              </a:rPr>
              <a:t>(2)] | </a:t>
            </a:r>
          </a:p>
          <a:p>
            <a:pPr marL="0" indent="0">
              <a:buNone/>
            </a:pPr>
            <a:r>
              <a:rPr lang="en-US" sz="2000" dirty="0">
                <a:latin typeface="Consolas"/>
                <a:cs typeface="Consolas"/>
              </a:rPr>
              <a:t> </a:t>
            </a:r>
            <a:r>
              <a:rPr lang="en-US" sz="2000" dirty="0" smtClean="0">
                <a:latin typeface="Consolas"/>
                <a:cs typeface="Consolas"/>
              </a:rPr>
              <a:t> match(</a:t>
            </a:r>
            <a:r>
              <a:rPr lang="en-US" sz="2000" dirty="0" err="1" smtClean="0">
                <a:latin typeface="Consolas"/>
                <a:cs typeface="Consolas"/>
              </a:rPr>
              <a:t>dstip</a:t>
            </a:r>
            <a:r>
              <a:rPr lang="en-US" sz="2000" dirty="0" smtClean="0">
                <a:latin typeface="Consolas"/>
                <a:cs typeface="Consolas"/>
              </a:rPr>
              <a:t>=</a:t>
            </a:r>
            <a:r>
              <a:rPr lang="en-US" sz="2000" dirty="0">
                <a:latin typeface="Consolas"/>
                <a:cs typeface="Consolas"/>
              </a:rPr>
              <a:t>B</a:t>
            </a:r>
            <a:r>
              <a:rPr lang="en-US" sz="2000" dirty="0" smtClean="0">
                <a:latin typeface="Consolas"/>
                <a:cs typeface="Consolas"/>
              </a:rPr>
              <a:t>)[</a:t>
            </a:r>
            <a:r>
              <a:rPr lang="en-US" sz="2000" dirty="0" err="1" smtClean="0">
                <a:latin typeface="Consolas"/>
                <a:cs typeface="Consolas"/>
              </a:rPr>
              <a:t>fwd</a:t>
            </a:r>
            <a:r>
              <a:rPr lang="en-US" sz="2000" dirty="0" smtClean="0">
                <a:latin typeface="Consolas"/>
                <a:cs typeface="Consolas"/>
              </a:rPr>
              <a:t>(3)] | </a:t>
            </a:r>
          </a:p>
          <a:p>
            <a:pPr marL="0" indent="0">
              <a:buNone/>
            </a:pPr>
            <a:r>
              <a:rPr lang="en-US" sz="2000" dirty="0">
                <a:latin typeface="Consolas"/>
                <a:cs typeface="Consolas"/>
              </a:rPr>
              <a:t> </a:t>
            </a:r>
            <a:r>
              <a:rPr lang="en-US" sz="2000" dirty="0" smtClean="0">
                <a:latin typeface="Consolas"/>
                <a:cs typeface="Consolas"/>
              </a:rPr>
              <a:t> ~(match(</a:t>
            </a:r>
            <a:r>
              <a:rPr lang="en-US" sz="2000" dirty="0" err="1" smtClean="0">
                <a:latin typeface="Consolas"/>
                <a:cs typeface="Consolas"/>
              </a:rPr>
              <a:t>dstip</a:t>
            </a:r>
            <a:r>
              <a:rPr lang="en-US" sz="2000" dirty="0" smtClean="0">
                <a:latin typeface="Consolas"/>
                <a:cs typeface="Consolas"/>
              </a:rPr>
              <a:t>=A) | match(</a:t>
            </a:r>
            <a:r>
              <a:rPr lang="en-US" sz="2000" dirty="0" err="1" smtClean="0">
                <a:latin typeface="Consolas"/>
                <a:cs typeface="Consolas"/>
              </a:rPr>
              <a:t>dstip</a:t>
            </a:r>
            <a:r>
              <a:rPr lang="en-US" sz="2000" dirty="0" smtClean="0">
                <a:latin typeface="Consolas"/>
                <a:cs typeface="Consolas"/>
              </a:rPr>
              <a:t>=</a:t>
            </a:r>
            <a:r>
              <a:rPr lang="en-US" sz="2000" dirty="0">
                <a:latin typeface="Consolas"/>
                <a:cs typeface="Consolas"/>
              </a:rPr>
              <a:t>B</a:t>
            </a:r>
            <a:r>
              <a:rPr lang="en-US" sz="2000" dirty="0" smtClean="0">
                <a:latin typeface="Consolas"/>
                <a:cs typeface="Consolas"/>
              </a:rPr>
              <a:t>))[</a:t>
            </a:r>
            <a:r>
              <a:rPr lang="en-US" sz="2000" dirty="0" err="1" smtClean="0">
                <a:latin typeface="Consolas"/>
                <a:cs typeface="Consolas"/>
              </a:rPr>
              <a:t>fwd</a:t>
            </a:r>
            <a:r>
              <a:rPr lang="en-US" sz="2000" dirty="0" smtClean="0">
                <a:latin typeface="Consolas"/>
                <a:cs typeface="Consolas"/>
              </a:rPr>
              <a:t>(1)]</a:t>
            </a:r>
          </a:p>
          <a:p>
            <a:pPr marL="0" indent="0">
              <a:buNone/>
            </a:pPr>
            <a:endParaRPr lang="en-US" sz="2000" dirty="0" smtClean="0">
              <a:latin typeface="Consolas"/>
              <a:cs typeface="Consolas"/>
            </a:endParaRPr>
          </a:p>
          <a:p>
            <a:pPr marL="0" indent="0">
              <a:buNone/>
            </a:pPr>
            <a:r>
              <a:rPr lang="en-US" sz="2000" dirty="0">
                <a:latin typeface="Consolas"/>
                <a:cs typeface="Consolas"/>
              </a:rPr>
              <a:t>b</a:t>
            </a:r>
            <a:r>
              <a:rPr lang="en-US" sz="2000" dirty="0" smtClean="0">
                <a:latin typeface="Consolas"/>
                <a:cs typeface="Consolas"/>
              </a:rPr>
              <a:t> = counts(every=1)</a:t>
            </a:r>
          </a:p>
          <a:p>
            <a:pPr marL="0" indent="0">
              <a:buNone/>
            </a:pPr>
            <a:r>
              <a:rPr lang="en-US" sz="2000" dirty="0" err="1" smtClean="0">
                <a:latin typeface="Consolas"/>
                <a:cs typeface="Consolas"/>
              </a:rPr>
              <a:t>b.register_callback</a:t>
            </a:r>
            <a:r>
              <a:rPr lang="en-US" sz="2000" dirty="0" smtClean="0">
                <a:latin typeface="Consolas"/>
                <a:cs typeface="Consolas"/>
              </a:rPr>
              <a:t>(print)</a:t>
            </a:r>
          </a:p>
          <a:p>
            <a:pPr marL="0" indent="0">
              <a:buNone/>
            </a:pPr>
            <a:r>
              <a:rPr lang="en-US" sz="2000" dirty="0" smtClean="0">
                <a:latin typeface="Consolas"/>
                <a:cs typeface="Consolas"/>
              </a:rPr>
              <a:t>monitor = match(</a:t>
            </a:r>
            <a:r>
              <a:rPr lang="en-US" sz="2000" dirty="0" err="1" smtClean="0">
                <a:latin typeface="Consolas"/>
                <a:cs typeface="Consolas"/>
              </a:rPr>
              <a:t>srcip</a:t>
            </a:r>
            <a:r>
              <a:rPr lang="en-US" sz="2000" dirty="0" smtClean="0">
                <a:latin typeface="Consolas"/>
                <a:cs typeface="Consolas"/>
              </a:rPr>
              <a:t>=</a:t>
            </a:r>
            <a:r>
              <a:rPr lang="en-US" sz="2000" dirty="0">
                <a:latin typeface="Consolas"/>
                <a:cs typeface="Consolas"/>
              </a:rPr>
              <a:t>X</a:t>
            </a:r>
            <a:r>
              <a:rPr lang="en-US" sz="2000" dirty="0" smtClean="0">
                <a:latin typeface="Consolas"/>
                <a:cs typeface="Consolas"/>
              </a:rPr>
              <a:t>)[</a:t>
            </a:r>
            <a:r>
              <a:rPr lang="en-US" sz="2000" dirty="0" err="1" smtClean="0">
                <a:latin typeface="Consolas"/>
                <a:cs typeface="Consolas"/>
              </a:rPr>
              <a:t>fwd</a:t>
            </a:r>
            <a:r>
              <a:rPr lang="en-US" sz="2000" dirty="0" smtClean="0">
                <a:latin typeface="Consolas"/>
                <a:cs typeface="Consolas"/>
              </a:rPr>
              <a:t>(b)] </a:t>
            </a:r>
          </a:p>
          <a:p>
            <a:pPr marL="0" indent="0">
              <a:buNone/>
            </a:pPr>
            <a:endParaRPr lang="en-US" sz="2000" dirty="0" smtClean="0">
              <a:latin typeface="Consolas"/>
              <a:cs typeface="Consolas"/>
            </a:endParaRPr>
          </a:p>
          <a:p>
            <a:pPr marL="0" indent="0">
              <a:buNone/>
            </a:pPr>
            <a:r>
              <a:rPr lang="en-US" sz="2000" dirty="0" err="1" smtClean="0">
                <a:latin typeface="Consolas"/>
                <a:cs typeface="Consolas"/>
              </a:rPr>
              <a:t>mlb</a:t>
            </a:r>
            <a:r>
              <a:rPr lang="en-US" sz="2000" dirty="0" smtClean="0">
                <a:latin typeface="Consolas"/>
                <a:cs typeface="Consolas"/>
              </a:rPr>
              <a:t> = (balance &gt;&gt; route) | </a:t>
            </a:r>
            <a:r>
              <a:rPr lang="en-US" sz="2000" dirty="0">
                <a:latin typeface="Consolas"/>
                <a:cs typeface="Consolas"/>
              </a:rPr>
              <a:t>m</a:t>
            </a:r>
            <a:r>
              <a:rPr lang="en-US" sz="2000" dirty="0" smtClean="0">
                <a:latin typeface="Consolas"/>
                <a:cs typeface="Consolas"/>
              </a:rPr>
              <a:t>onitor</a:t>
            </a:r>
            <a:endParaRPr lang="en-US" sz="2000" dirty="0">
              <a:latin typeface="Consolas"/>
              <a:cs typeface="Consolas"/>
            </a:endParaRPr>
          </a:p>
        </p:txBody>
      </p:sp>
      <p:sp>
        <p:nvSpPr>
          <p:cNvPr id="4" name="Slide Number Placeholder 3"/>
          <p:cNvSpPr>
            <a:spLocks noGrp="1"/>
          </p:cNvSpPr>
          <p:nvPr>
            <p:ph type="sldNum" sz="quarter" idx="12"/>
          </p:nvPr>
        </p:nvSpPr>
        <p:spPr/>
        <p:txBody>
          <a:bodyPr/>
          <a:lstStyle/>
          <a:p>
            <a:fld id="{502431CD-A83D-384C-97C7-66FF0CCEF56F}" type="slidenum">
              <a:rPr lang="en-US" smtClean="0"/>
              <a:t>20</a:t>
            </a:fld>
            <a:endParaRPr lang="en-US" dirty="0"/>
          </a:p>
        </p:txBody>
      </p:sp>
      <p:sp>
        <p:nvSpPr>
          <p:cNvPr id="8" name="Rectangle 7"/>
          <p:cNvSpPr/>
          <p:nvPr/>
        </p:nvSpPr>
        <p:spPr>
          <a:xfrm>
            <a:off x="4280535" y="6320790"/>
            <a:ext cx="1087120" cy="365760"/>
          </a:xfrm>
          <a:prstGeom prst="rect">
            <a:avLst/>
          </a:prstGeom>
          <a:solidFill>
            <a:srgbClr val="8064A2">
              <a:alpha val="25000"/>
            </a:srgbClr>
          </a:solidFill>
          <a:ln w="127000">
            <a:no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Rectangle 8"/>
          <p:cNvSpPr/>
          <p:nvPr/>
        </p:nvSpPr>
        <p:spPr>
          <a:xfrm>
            <a:off x="3042709" y="6356349"/>
            <a:ext cx="767292" cy="330201"/>
          </a:xfrm>
          <a:prstGeom prst="rect">
            <a:avLst/>
          </a:prstGeom>
          <a:solidFill>
            <a:srgbClr val="008000">
              <a:alpha val="25000"/>
            </a:srgbClr>
          </a:solidFill>
          <a:ln w="127000">
            <a:no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 name="Rectangle 9"/>
          <p:cNvSpPr/>
          <p:nvPr/>
        </p:nvSpPr>
        <p:spPr>
          <a:xfrm>
            <a:off x="1500505" y="6341110"/>
            <a:ext cx="1042670" cy="345440"/>
          </a:xfrm>
          <a:prstGeom prst="rect">
            <a:avLst/>
          </a:prstGeom>
          <a:solidFill>
            <a:schemeClr val="accent1">
              <a:alpha val="25000"/>
            </a:schemeClr>
          </a:solidFill>
          <a:ln w="127000">
            <a:no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0" name="Picture 19" descr="1234405093667521867buggi_server_1.svg.hi.png"/>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8677106" y="413211"/>
            <a:ext cx="271376" cy="358187"/>
          </a:xfrm>
          <a:prstGeom prst="rect">
            <a:avLst/>
          </a:prstGeom>
        </p:spPr>
      </p:pic>
      <p:cxnSp>
        <p:nvCxnSpPr>
          <p:cNvPr id="21" name="Straight Connector 20"/>
          <p:cNvCxnSpPr/>
          <p:nvPr/>
        </p:nvCxnSpPr>
        <p:spPr>
          <a:xfrm flipH="1" flipV="1">
            <a:off x="8166284" y="983744"/>
            <a:ext cx="501284" cy="177224"/>
          </a:xfrm>
          <a:prstGeom prst="line">
            <a:avLst/>
          </a:prstGeom>
          <a:ln w="50800">
            <a:solidFill>
              <a:schemeClr val="bg1">
                <a:lumMod val="5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8136970" y="538784"/>
            <a:ext cx="487820" cy="193969"/>
          </a:xfrm>
          <a:prstGeom prst="line">
            <a:avLst/>
          </a:prstGeom>
          <a:ln w="50800">
            <a:solidFill>
              <a:schemeClr val="bg1">
                <a:lumMod val="50000"/>
              </a:schemeClr>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19" name="Picture 18" descr="1234405093667521867buggi_server_1.svg.hi.png"/>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8685472" y="967701"/>
            <a:ext cx="271376" cy="358187"/>
          </a:xfrm>
          <a:prstGeom prst="rect">
            <a:avLst/>
          </a:prstGeom>
        </p:spPr>
      </p:pic>
      <p:pic>
        <p:nvPicPr>
          <p:cNvPr id="23" name="Picture 22" descr="cloud.png"/>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6552053" y="663666"/>
            <a:ext cx="510337" cy="401446"/>
          </a:xfrm>
          <a:prstGeom prst="rect">
            <a:avLst/>
          </a:prstGeom>
        </p:spPr>
      </p:pic>
      <p:cxnSp>
        <p:nvCxnSpPr>
          <p:cNvPr id="24" name="Straight Connector 23"/>
          <p:cNvCxnSpPr/>
          <p:nvPr/>
        </p:nvCxnSpPr>
        <p:spPr>
          <a:xfrm flipH="1" flipV="1">
            <a:off x="6349258" y="665942"/>
            <a:ext cx="180023" cy="104242"/>
          </a:xfrm>
          <a:prstGeom prst="line">
            <a:avLst/>
          </a:prstGeom>
          <a:ln w="50800">
            <a:solidFill>
              <a:schemeClr val="bg1">
                <a:lumMod val="5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6365300" y="967702"/>
            <a:ext cx="180024" cy="97410"/>
          </a:xfrm>
          <a:prstGeom prst="line">
            <a:avLst/>
          </a:prstGeom>
          <a:ln w="50800">
            <a:solidFill>
              <a:schemeClr val="bg1">
                <a:lumMod val="50000"/>
              </a:schemeClr>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6100390" y="983826"/>
            <a:ext cx="325730" cy="246221"/>
          </a:xfrm>
          <a:prstGeom prst="rect">
            <a:avLst/>
          </a:prstGeom>
          <a:noFill/>
        </p:spPr>
        <p:txBody>
          <a:bodyPr wrap="none" rtlCol="0">
            <a:spAutoFit/>
          </a:bodyPr>
          <a:lstStyle/>
          <a:p>
            <a:r>
              <a:rPr lang="en-US" sz="1000" dirty="0" smtClean="0">
                <a:latin typeface="Consolas"/>
                <a:cs typeface="Consolas"/>
              </a:rPr>
              <a:t>1*</a:t>
            </a:r>
            <a:endParaRPr lang="en-US" sz="1000" dirty="0">
              <a:latin typeface="Consolas"/>
              <a:cs typeface="Consolas"/>
            </a:endParaRPr>
          </a:p>
        </p:txBody>
      </p:sp>
      <p:sp>
        <p:nvSpPr>
          <p:cNvPr id="29" name="TextBox 28"/>
          <p:cNvSpPr txBox="1"/>
          <p:nvPr/>
        </p:nvSpPr>
        <p:spPr>
          <a:xfrm>
            <a:off x="6095043" y="533894"/>
            <a:ext cx="325730" cy="246221"/>
          </a:xfrm>
          <a:prstGeom prst="rect">
            <a:avLst/>
          </a:prstGeom>
          <a:noFill/>
        </p:spPr>
        <p:txBody>
          <a:bodyPr wrap="none" rtlCol="0">
            <a:spAutoFit/>
          </a:bodyPr>
          <a:lstStyle/>
          <a:p>
            <a:r>
              <a:rPr lang="en-US" sz="1000" dirty="0" smtClean="0">
                <a:latin typeface="Consolas"/>
                <a:cs typeface="Consolas"/>
              </a:rPr>
              <a:t>0*</a:t>
            </a:r>
            <a:endParaRPr lang="en-US" sz="1000" dirty="0">
              <a:latin typeface="Consolas"/>
              <a:cs typeface="Consolas"/>
            </a:endParaRPr>
          </a:p>
        </p:txBody>
      </p:sp>
      <p:cxnSp>
        <p:nvCxnSpPr>
          <p:cNvPr id="30" name="Straight Connector 29"/>
          <p:cNvCxnSpPr/>
          <p:nvPr/>
        </p:nvCxnSpPr>
        <p:spPr>
          <a:xfrm flipH="1">
            <a:off x="7087885" y="853205"/>
            <a:ext cx="236506" cy="0"/>
          </a:xfrm>
          <a:prstGeom prst="line">
            <a:avLst/>
          </a:prstGeom>
          <a:ln w="50800">
            <a:solidFill>
              <a:schemeClr val="bg1">
                <a:lumMod val="50000"/>
              </a:schemeClr>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8666844" y="957861"/>
            <a:ext cx="297477" cy="338554"/>
          </a:xfrm>
          <a:prstGeom prst="rect">
            <a:avLst/>
          </a:prstGeom>
          <a:noFill/>
        </p:spPr>
        <p:txBody>
          <a:bodyPr wrap="none" rtlCol="0">
            <a:spAutoFit/>
          </a:bodyPr>
          <a:lstStyle/>
          <a:p>
            <a:r>
              <a:rPr lang="en-US" sz="1600" dirty="0" smtClean="0">
                <a:solidFill>
                  <a:schemeClr val="bg1"/>
                </a:solidFill>
                <a:latin typeface="Consolas"/>
                <a:cs typeface="Consolas"/>
              </a:rPr>
              <a:t>B</a:t>
            </a:r>
            <a:endParaRPr lang="en-US" sz="1600" dirty="0">
              <a:solidFill>
                <a:schemeClr val="bg1"/>
              </a:solidFill>
              <a:latin typeface="Consolas"/>
              <a:cs typeface="Consolas"/>
            </a:endParaRPr>
          </a:p>
        </p:txBody>
      </p:sp>
      <p:sp>
        <p:nvSpPr>
          <p:cNvPr id="32" name="TextBox 31"/>
          <p:cNvSpPr txBox="1"/>
          <p:nvPr/>
        </p:nvSpPr>
        <p:spPr>
          <a:xfrm>
            <a:off x="8653297" y="404531"/>
            <a:ext cx="300082" cy="338554"/>
          </a:xfrm>
          <a:prstGeom prst="rect">
            <a:avLst/>
          </a:prstGeom>
          <a:noFill/>
        </p:spPr>
        <p:txBody>
          <a:bodyPr wrap="none" rtlCol="0">
            <a:spAutoFit/>
          </a:bodyPr>
          <a:lstStyle/>
          <a:p>
            <a:r>
              <a:rPr lang="en-US" sz="1600" dirty="0">
                <a:solidFill>
                  <a:schemeClr val="bg1"/>
                </a:solidFill>
                <a:latin typeface="Consolas"/>
                <a:cs typeface="Consolas"/>
              </a:rPr>
              <a:t>A</a:t>
            </a:r>
          </a:p>
        </p:txBody>
      </p:sp>
      <p:sp>
        <p:nvSpPr>
          <p:cNvPr id="33" name="Freeform 32"/>
          <p:cNvSpPr/>
          <p:nvPr/>
        </p:nvSpPr>
        <p:spPr>
          <a:xfrm>
            <a:off x="6313775" y="675099"/>
            <a:ext cx="2317588" cy="256884"/>
          </a:xfrm>
          <a:custGeom>
            <a:avLst/>
            <a:gdLst>
              <a:gd name="connsiteX0" fmla="*/ 0 w 5043715"/>
              <a:gd name="connsiteY0" fmla="*/ 0 h 554420"/>
              <a:gd name="connsiteX1" fmla="*/ 1133929 w 5043715"/>
              <a:gd name="connsiteY1" fmla="*/ 480786 h 554420"/>
              <a:gd name="connsiteX2" fmla="*/ 3156857 w 5043715"/>
              <a:gd name="connsiteY2" fmla="*/ 508000 h 554420"/>
              <a:gd name="connsiteX3" fmla="*/ 5043715 w 5043715"/>
              <a:gd name="connsiteY3" fmla="*/ 45358 h 554420"/>
            </a:gdLst>
            <a:ahLst/>
            <a:cxnLst>
              <a:cxn ang="0">
                <a:pos x="connsiteX0" y="connsiteY0"/>
              </a:cxn>
              <a:cxn ang="0">
                <a:pos x="connsiteX1" y="connsiteY1"/>
              </a:cxn>
              <a:cxn ang="0">
                <a:pos x="connsiteX2" y="connsiteY2"/>
              </a:cxn>
              <a:cxn ang="0">
                <a:pos x="connsiteX3" y="connsiteY3"/>
              </a:cxn>
            </a:cxnLst>
            <a:rect l="l" t="t" r="r" b="b"/>
            <a:pathLst>
              <a:path w="5043715" h="554420">
                <a:moveTo>
                  <a:pt x="0" y="0"/>
                </a:moveTo>
                <a:cubicBezTo>
                  <a:pt x="303893" y="198059"/>
                  <a:pt x="607786" y="396119"/>
                  <a:pt x="1133929" y="480786"/>
                </a:cubicBezTo>
                <a:cubicBezTo>
                  <a:pt x="1660072" y="565453"/>
                  <a:pt x="2505226" y="580571"/>
                  <a:pt x="3156857" y="508000"/>
                </a:cubicBezTo>
                <a:cubicBezTo>
                  <a:pt x="3808488" y="435429"/>
                  <a:pt x="5043715" y="45358"/>
                  <a:pt x="5043715" y="45358"/>
                </a:cubicBezTo>
              </a:path>
            </a:pathLst>
          </a:custGeom>
          <a:ln w="25400">
            <a:solidFill>
              <a:srgbClr val="008000"/>
            </a:solidFill>
            <a:tailEnd type="arrow"/>
          </a:ln>
          <a:scene3d>
            <a:camera prst="orthographicFront">
              <a:rot lat="0" lon="0" rev="6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a:off x="6302731" y="781101"/>
            <a:ext cx="2310765" cy="268047"/>
          </a:xfrm>
          <a:custGeom>
            <a:avLst/>
            <a:gdLst>
              <a:gd name="connsiteX0" fmla="*/ 0 w 5011118"/>
              <a:gd name="connsiteY0" fmla="*/ 578512 h 578512"/>
              <a:gd name="connsiteX1" fmla="*/ 972949 w 5011118"/>
              <a:gd name="connsiteY1" fmla="*/ 96343 h 578512"/>
              <a:gd name="connsiteX2" fmla="*/ 3147017 w 5011118"/>
              <a:gd name="connsiteY2" fmla="*/ 40377 h 578512"/>
              <a:gd name="connsiteX3" fmla="*/ 5011118 w 5011118"/>
              <a:gd name="connsiteY3" fmla="*/ 565597 h 578512"/>
            </a:gdLst>
            <a:ahLst/>
            <a:cxnLst>
              <a:cxn ang="0">
                <a:pos x="connsiteX0" y="connsiteY0"/>
              </a:cxn>
              <a:cxn ang="0">
                <a:pos x="connsiteX1" y="connsiteY1"/>
              </a:cxn>
              <a:cxn ang="0">
                <a:pos x="connsiteX2" y="connsiteY2"/>
              </a:cxn>
              <a:cxn ang="0">
                <a:pos x="connsiteX3" y="connsiteY3"/>
              </a:cxn>
            </a:cxnLst>
            <a:rect l="l" t="t" r="r" b="b"/>
            <a:pathLst>
              <a:path w="5011118" h="578512">
                <a:moveTo>
                  <a:pt x="0" y="578512"/>
                </a:moveTo>
                <a:cubicBezTo>
                  <a:pt x="224223" y="382272"/>
                  <a:pt x="448446" y="186032"/>
                  <a:pt x="972949" y="96343"/>
                </a:cubicBezTo>
                <a:cubicBezTo>
                  <a:pt x="1497452" y="6654"/>
                  <a:pt x="2473989" y="-37832"/>
                  <a:pt x="3147017" y="40377"/>
                </a:cubicBezTo>
                <a:cubicBezTo>
                  <a:pt x="3820045" y="118586"/>
                  <a:pt x="5011118" y="565597"/>
                  <a:pt x="5011118" y="565597"/>
                </a:cubicBezTo>
              </a:path>
            </a:pathLst>
          </a:custGeom>
          <a:ln w="25400">
            <a:solidFill>
              <a:srgbClr val="008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Rounded Rectangle 35"/>
          <p:cNvSpPr>
            <a:spLocks noChangeAspect="1"/>
          </p:cNvSpPr>
          <p:nvPr/>
        </p:nvSpPr>
        <p:spPr>
          <a:xfrm>
            <a:off x="7461589" y="615579"/>
            <a:ext cx="518145" cy="474519"/>
          </a:xfrm>
          <a:prstGeom prst="roundRect">
            <a:avLst/>
          </a:prstGeom>
          <a:solidFill>
            <a:srgbClr val="A6A6A6"/>
          </a:solidFill>
          <a:ln w="63500">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7" name="Freeform 36"/>
          <p:cNvSpPr/>
          <p:nvPr/>
        </p:nvSpPr>
        <p:spPr>
          <a:xfrm>
            <a:off x="7438111" y="779659"/>
            <a:ext cx="576826" cy="68826"/>
          </a:xfrm>
          <a:custGeom>
            <a:avLst/>
            <a:gdLst>
              <a:gd name="connsiteX0" fmla="*/ 0 w 1413387"/>
              <a:gd name="connsiteY0" fmla="*/ 0 h 172064"/>
              <a:gd name="connsiteX1" fmla="*/ 700548 w 1413387"/>
              <a:gd name="connsiteY1" fmla="*/ 36871 h 172064"/>
              <a:gd name="connsiteX2" fmla="*/ 1413387 w 1413387"/>
              <a:gd name="connsiteY2" fmla="*/ 172064 h 172064"/>
            </a:gdLst>
            <a:ahLst/>
            <a:cxnLst>
              <a:cxn ang="0">
                <a:pos x="connsiteX0" y="connsiteY0"/>
              </a:cxn>
              <a:cxn ang="0">
                <a:pos x="connsiteX1" y="connsiteY1"/>
              </a:cxn>
              <a:cxn ang="0">
                <a:pos x="connsiteX2" y="connsiteY2"/>
              </a:cxn>
            </a:cxnLst>
            <a:rect l="l" t="t" r="r" b="b"/>
            <a:pathLst>
              <a:path w="1413387" h="172064">
                <a:moveTo>
                  <a:pt x="0" y="0"/>
                </a:moveTo>
                <a:cubicBezTo>
                  <a:pt x="232492" y="4097"/>
                  <a:pt x="464984" y="8194"/>
                  <a:pt x="700548" y="36871"/>
                </a:cubicBezTo>
                <a:cubicBezTo>
                  <a:pt x="936112" y="65548"/>
                  <a:pt x="1413387" y="172064"/>
                  <a:pt x="1413387" y="172064"/>
                </a:cubicBezTo>
              </a:path>
            </a:pathLst>
          </a:custGeom>
          <a:ln w="254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Freeform 37"/>
          <p:cNvSpPr/>
          <p:nvPr/>
        </p:nvSpPr>
        <p:spPr>
          <a:xfrm>
            <a:off x="7434834" y="861146"/>
            <a:ext cx="570271" cy="65786"/>
          </a:xfrm>
          <a:custGeom>
            <a:avLst/>
            <a:gdLst>
              <a:gd name="connsiteX0" fmla="*/ 0 w 1425677"/>
              <a:gd name="connsiteY0" fmla="*/ 163871 h 164466"/>
              <a:gd name="connsiteX1" fmla="*/ 688258 w 1425677"/>
              <a:gd name="connsiteY1" fmla="*/ 139290 h 164466"/>
              <a:gd name="connsiteX2" fmla="*/ 1425677 w 1425677"/>
              <a:gd name="connsiteY2" fmla="*/ 0 h 164466"/>
            </a:gdLst>
            <a:ahLst/>
            <a:cxnLst>
              <a:cxn ang="0">
                <a:pos x="connsiteX0" y="connsiteY0"/>
              </a:cxn>
              <a:cxn ang="0">
                <a:pos x="connsiteX1" y="connsiteY1"/>
              </a:cxn>
              <a:cxn ang="0">
                <a:pos x="connsiteX2" y="connsiteY2"/>
              </a:cxn>
            </a:cxnLst>
            <a:rect l="l" t="t" r="r" b="b"/>
            <a:pathLst>
              <a:path w="1425677" h="164466">
                <a:moveTo>
                  <a:pt x="0" y="163871"/>
                </a:moveTo>
                <a:cubicBezTo>
                  <a:pt x="225322" y="165236"/>
                  <a:pt x="450645" y="166602"/>
                  <a:pt x="688258" y="139290"/>
                </a:cubicBezTo>
                <a:cubicBezTo>
                  <a:pt x="925871" y="111978"/>
                  <a:pt x="1425677" y="0"/>
                  <a:pt x="1425677" y="0"/>
                </a:cubicBezTo>
              </a:path>
            </a:pathLst>
          </a:custGeom>
          <a:ln w="25400"/>
          <a:scene3d>
            <a:camera prst="orthographicFront">
              <a:rot lat="0" lon="0" rev="3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TextBox 38"/>
          <p:cNvSpPr txBox="1"/>
          <p:nvPr/>
        </p:nvSpPr>
        <p:spPr>
          <a:xfrm>
            <a:off x="7244090" y="693347"/>
            <a:ext cx="283376" cy="307777"/>
          </a:xfrm>
          <a:prstGeom prst="rect">
            <a:avLst/>
          </a:prstGeom>
          <a:noFill/>
        </p:spPr>
        <p:txBody>
          <a:bodyPr wrap="none" rtlCol="0">
            <a:spAutoFit/>
          </a:bodyPr>
          <a:lstStyle/>
          <a:p>
            <a:r>
              <a:rPr lang="en-US" sz="1400" b="1" dirty="0" smtClean="0">
                <a:latin typeface="Consolas"/>
                <a:cs typeface="Consolas"/>
              </a:rPr>
              <a:t>1</a:t>
            </a:r>
            <a:endParaRPr lang="en-US" sz="1400" b="1" dirty="0">
              <a:latin typeface="Consolas"/>
              <a:cs typeface="Consolas"/>
            </a:endParaRPr>
          </a:p>
        </p:txBody>
      </p:sp>
      <p:sp>
        <p:nvSpPr>
          <p:cNvPr id="40" name="TextBox 39"/>
          <p:cNvSpPr txBox="1"/>
          <p:nvPr/>
        </p:nvSpPr>
        <p:spPr>
          <a:xfrm>
            <a:off x="7937669" y="554369"/>
            <a:ext cx="283376" cy="307777"/>
          </a:xfrm>
          <a:prstGeom prst="rect">
            <a:avLst/>
          </a:prstGeom>
          <a:noFill/>
        </p:spPr>
        <p:txBody>
          <a:bodyPr wrap="none" rtlCol="0">
            <a:spAutoFit/>
          </a:bodyPr>
          <a:lstStyle/>
          <a:p>
            <a:r>
              <a:rPr lang="en-US" sz="1400" b="1" dirty="0">
                <a:latin typeface="Consolas"/>
                <a:cs typeface="Consolas"/>
              </a:rPr>
              <a:t>2</a:t>
            </a:r>
          </a:p>
        </p:txBody>
      </p:sp>
      <p:sp>
        <p:nvSpPr>
          <p:cNvPr id="41" name="TextBox 40"/>
          <p:cNvSpPr txBox="1"/>
          <p:nvPr/>
        </p:nvSpPr>
        <p:spPr>
          <a:xfrm>
            <a:off x="7940780" y="790295"/>
            <a:ext cx="283376" cy="307777"/>
          </a:xfrm>
          <a:prstGeom prst="rect">
            <a:avLst/>
          </a:prstGeom>
          <a:noFill/>
        </p:spPr>
        <p:txBody>
          <a:bodyPr wrap="none" rtlCol="0">
            <a:spAutoFit/>
          </a:bodyPr>
          <a:lstStyle/>
          <a:p>
            <a:r>
              <a:rPr lang="en-US" sz="1400" b="1" dirty="0" smtClean="0">
                <a:latin typeface="Consolas"/>
                <a:cs typeface="Consolas"/>
              </a:rPr>
              <a:t>3</a:t>
            </a:r>
            <a:endParaRPr lang="en-US" sz="1400" b="1" dirty="0">
              <a:latin typeface="Consolas"/>
              <a:cs typeface="Consolas"/>
            </a:endParaRPr>
          </a:p>
        </p:txBody>
      </p:sp>
      <p:cxnSp>
        <p:nvCxnSpPr>
          <p:cNvPr id="15" name="Straight Arrow Connector 14"/>
          <p:cNvCxnSpPr/>
          <p:nvPr/>
        </p:nvCxnSpPr>
        <p:spPr>
          <a:xfrm flipH="1" flipV="1">
            <a:off x="4558633" y="2620425"/>
            <a:ext cx="446879" cy="18945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005512" y="2653444"/>
            <a:ext cx="2892138" cy="461665"/>
          </a:xfrm>
          <a:prstGeom prst="rect">
            <a:avLst/>
          </a:prstGeom>
          <a:noFill/>
        </p:spPr>
        <p:txBody>
          <a:bodyPr wrap="none" rtlCol="0">
            <a:spAutoFit/>
          </a:bodyPr>
          <a:lstStyle/>
          <a:p>
            <a:r>
              <a:rPr lang="en-US" sz="2400" b="1" dirty="0" err="1">
                <a:solidFill>
                  <a:srgbClr val="FF0000"/>
                </a:solidFill>
                <a:latin typeface="Consolas"/>
                <a:cs typeface="Consolas"/>
              </a:rPr>
              <a:t>e</a:t>
            </a:r>
            <a:r>
              <a:rPr lang="en-US" sz="2400" b="1" dirty="0" err="1" smtClean="0">
                <a:solidFill>
                  <a:srgbClr val="FF0000"/>
                </a:solidFill>
                <a:latin typeface="Consolas"/>
                <a:cs typeface="Consolas"/>
              </a:rPr>
              <a:t>val</a:t>
            </a:r>
            <a:r>
              <a:rPr lang="en-US" sz="2400" b="1" dirty="0" smtClean="0">
                <a:solidFill>
                  <a:srgbClr val="FF0000"/>
                </a:solidFill>
                <a:latin typeface="Consolas"/>
                <a:cs typeface="Consolas"/>
              </a:rPr>
              <a:t>(</a:t>
            </a:r>
            <a:r>
              <a:rPr lang="en-US" sz="2400" b="1" dirty="0" err="1" smtClean="0">
                <a:solidFill>
                  <a:srgbClr val="FF0000"/>
                </a:solidFill>
                <a:latin typeface="Consolas"/>
                <a:cs typeface="Consolas"/>
              </a:rPr>
              <a:t>id,p</a:t>
            </a:r>
            <a:r>
              <a:rPr lang="en-US" sz="2400" b="1" dirty="0" smtClean="0">
                <a:solidFill>
                  <a:srgbClr val="FF0000"/>
                </a:solidFill>
                <a:latin typeface="Consolas"/>
                <a:cs typeface="Consolas"/>
              </a:rPr>
              <a:t>) = {p}</a:t>
            </a:r>
            <a:endParaRPr lang="en-US" sz="2400" b="1" dirty="0">
              <a:solidFill>
                <a:srgbClr val="FF0000"/>
              </a:solidFill>
              <a:latin typeface="Consolas"/>
              <a:cs typeface="Consolas"/>
            </a:endParaRPr>
          </a:p>
        </p:txBody>
      </p:sp>
      <p:sp>
        <p:nvSpPr>
          <p:cNvPr id="12" name="Rectangle 11"/>
          <p:cNvSpPr/>
          <p:nvPr/>
        </p:nvSpPr>
        <p:spPr>
          <a:xfrm>
            <a:off x="142874" y="1206500"/>
            <a:ext cx="8318501" cy="1603375"/>
          </a:xfrm>
          <a:prstGeom prst="rect">
            <a:avLst/>
          </a:prstGeom>
          <a:blipFill rotWithShape="1">
            <a:blip r:embed="rId6"/>
            <a:stretch>
              <a:fillRect/>
            </a:stretch>
          </a:blipFill>
          <a:ln w="127000">
            <a:no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Rectangle 12"/>
          <p:cNvSpPr/>
          <p:nvPr/>
        </p:nvSpPr>
        <p:spPr>
          <a:xfrm>
            <a:off x="457201" y="6168781"/>
            <a:ext cx="5924550" cy="625083"/>
          </a:xfrm>
          <a:prstGeom prst="rect">
            <a:avLst/>
          </a:prstGeom>
          <a:blipFill rotWithShape="1">
            <a:blip r:embed="rId6"/>
            <a:stretch>
              <a:fillRect/>
            </a:stretch>
          </a:blipFill>
          <a:ln w="127000">
            <a:no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07227004"/>
      </p:ext>
    </p:extLst>
  </p:cSld>
  <p:clrMapOvr>
    <a:masterClrMapping/>
  </p:clrMapOvr>
  <mc:AlternateContent xmlns:mc="http://schemas.openxmlformats.org/markup-compatibility/2006" xmlns:p14="http://schemas.microsoft.com/office/powerpoint/2010/main">
    <mc:Choice Requires="p14">
      <p:transition spd="slow" p14:dur="2000" advTm="46014"/>
    </mc:Choice>
    <mc:Fallback xmlns="">
      <p:transition xmlns:p14="http://schemas.microsoft.com/office/powerpoint/2010/main" spd="slow" advTm="4601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Compared to</a:t>
            </a:r>
            <a:endParaRPr lang="en-US" dirty="0"/>
          </a:p>
        </p:txBody>
      </p:sp>
      <p:sp>
        <p:nvSpPr>
          <p:cNvPr id="3" name="Content Placeholder 2"/>
          <p:cNvSpPr>
            <a:spLocks noGrp="1"/>
          </p:cNvSpPr>
          <p:nvPr>
            <p:ph idx="1"/>
          </p:nvPr>
        </p:nvSpPr>
        <p:spPr>
          <a:xfrm>
            <a:off x="282575" y="1600200"/>
            <a:ext cx="8686800" cy="4525963"/>
          </a:xfrm>
        </p:spPr>
        <p:txBody>
          <a:bodyPr>
            <a:normAutofit fontScale="77500" lnSpcReduction="20000"/>
          </a:bodyPr>
          <a:lstStyle/>
          <a:p>
            <a:pPr marL="0" indent="0">
              <a:buNone/>
            </a:pPr>
            <a:r>
              <a:rPr lang="en-US" dirty="0" err="1"/>
              <a:t>i</a:t>
            </a:r>
            <a:r>
              <a:rPr lang="en-US" dirty="0" err="1" smtClean="0"/>
              <a:t>nstall_flowmod</a:t>
            </a:r>
            <a:r>
              <a:rPr lang="en-US" dirty="0" smtClean="0"/>
              <a:t>(5,srcip=X &amp;  </a:t>
            </a:r>
            <a:r>
              <a:rPr lang="en-US" dirty="0" err="1" smtClean="0"/>
              <a:t>dstip</a:t>
            </a:r>
            <a:r>
              <a:rPr lang="en-US" dirty="0" smtClean="0"/>
              <a:t>=P,[mod(</a:t>
            </a:r>
            <a:r>
              <a:rPr lang="en-US" dirty="0" err="1" smtClean="0"/>
              <a:t>dstip</a:t>
            </a:r>
            <a:r>
              <a:rPr lang="en-US" dirty="0" smtClean="0"/>
              <a:t>=A),	</a:t>
            </a:r>
            <a:r>
              <a:rPr lang="en-US" dirty="0" err="1" smtClean="0"/>
              <a:t>fwd</a:t>
            </a:r>
            <a:r>
              <a:rPr lang="en-US" dirty="0" smtClean="0"/>
              <a:t>(2)])</a:t>
            </a:r>
          </a:p>
          <a:p>
            <a:pPr marL="0" indent="0">
              <a:buNone/>
            </a:pPr>
            <a:r>
              <a:rPr lang="en-US" dirty="0" err="1"/>
              <a:t>install_flowmod</a:t>
            </a:r>
            <a:r>
              <a:rPr lang="en-US" dirty="0" smtClean="0"/>
              <a:t>(4,</a:t>
            </a:r>
            <a:r>
              <a:rPr lang="en-US" dirty="0"/>
              <a:t>srcip</a:t>
            </a:r>
            <a:r>
              <a:rPr lang="en-US" dirty="0" smtClean="0"/>
              <a:t>=0* </a:t>
            </a:r>
            <a:r>
              <a:rPr lang="en-US" dirty="0"/>
              <a:t>&amp; </a:t>
            </a:r>
            <a:r>
              <a:rPr lang="en-US" dirty="0" err="1"/>
              <a:t>dstip</a:t>
            </a:r>
            <a:r>
              <a:rPr lang="en-US" dirty="0"/>
              <a:t>=P</a:t>
            </a:r>
            <a:r>
              <a:rPr lang="en-US" dirty="0" smtClean="0"/>
              <a:t>,[</a:t>
            </a:r>
            <a:r>
              <a:rPr lang="en-US" dirty="0"/>
              <a:t>mod(</a:t>
            </a:r>
            <a:r>
              <a:rPr lang="en-US" dirty="0" err="1"/>
              <a:t>dstip</a:t>
            </a:r>
            <a:r>
              <a:rPr lang="en-US" dirty="0"/>
              <a:t>=A)</a:t>
            </a:r>
            <a:r>
              <a:rPr lang="en-US" dirty="0" smtClean="0"/>
              <a:t>,	</a:t>
            </a:r>
            <a:r>
              <a:rPr lang="en-US" dirty="0" err="1" smtClean="0"/>
              <a:t>fwd</a:t>
            </a:r>
            <a:r>
              <a:rPr lang="en-US" dirty="0"/>
              <a:t>(2)])</a:t>
            </a:r>
          </a:p>
          <a:p>
            <a:pPr marL="0" indent="0">
              <a:buNone/>
            </a:pPr>
            <a:r>
              <a:rPr lang="en-US" dirty="0" err="1" smtClean="0"/>
              <a:t>install_flowmod</a:t>
            </a:r>
            <a:r>
              <a:rPr lang="en-US" dirty="0" smtClean="0"/>
              <a:t>(4,</a:t>
            </a:r>
            <a:r>
              <a:rPr lang="en-US" dirty="0"/>
              <a:t>srcip</a:t>
            </a:r>
            <a:r>
              <a:rPr lang="en-US" dirty="0" smtClean="0"/>
              <a:t>=1* &amp; </a:t>
            </a:r>
            <a:r>
              <a:rPr lang="en-US" dirty="0" err="1"/>
              <a:t>dstip</a:t>
            </a:r>
            <a:r>
              <a:rPr lang="en-US" dirty="0"/>
              <a:t>=</a:t>
            </a:r>
            <a:r>
              <a:rPr lang="en-US" dirty="0" smtClean="0"/>
              <a:t>P,[</a:t>
            </a:r>
            <a:r>
              <a:rPr lang="en-US" dirty="0"/>
              <a:t>mod(</a:t>
            </a:r>
            <a:r>
              <a:rPr lang="en-US" dirty="0" err="1"/>
              <a:t>dstip</a:t>
            </a:r>
            <a:r>
              <a:rPr lang="en-US" dirty="0" smtClean="0"/>
              <a:t>=B),	</a:t>
            </a:r>
            <a:r>
              <a:rPr lang="en-US" dirty="0" err="1" smtClean="0"/>
              <a:t>fwd</a:t>
            </a:r>
            <a:r>
              <a:rPr lang="en-US" dirty="0" smtClean="0"/>
              <a:t>(3)</a:t>
            </a:r>
            <a:r>
              <a:rPr lang="en-US" dirty="0"/>
              <a:t>]</a:t>
            </a:r>
            <a:r>
              <a:rPr lang="en-US" dirty="0" smtClean="0"/>
              <a:t>)</a:t>
            </a:r>
          </a:p>
          <a:p>
            <a:pPr marL="0" indent="0">
              <a:buNone/>
            </a:pPr>
            <a:r>
              <a:rPr lang="en-US" dirty="0" err="1"/>
              <a:t>install_flowmod</a:t>
            </a:r>
            <a:r>
              <a:rPr lang="en-US" dirty="0" smtClean="0"/>
              <a:t>(4,</a:t>
            </a:r>
            <a:r>
              <a:rPr lang="en-US" dirty="0"/>
              <a:t>srcip</a:t>
            </a:r>
            <a:r>
              <a:rPr lang="en-US" dirty="0" smtClean="0"/>
              <a:t>=</a:t>
            </a:r>
            <a:r>
              <a:rPr lang="en-US" dirty="0"/>
              <a:t>X</a:t>
            </a:r>
            <a:r>
              <a:rPr lang="en-US" dirty="0" smtClean="0"/>
              <a:t> </a:t>
            </a:r>
            <a:r>
              <a:rPr lang="en-US" dirty="0"/>
              <a:t>&amp; </a:t>
            </a:r>
            <a:r>
              <a:rPr lang="en-US" dirty="0" err="1" smtClean="0"/>
              <a:t>dstip</a:t>
            </a:r>
            <a:r>
              <a:rPr lang="en-US" dirty="0" smtClean="0"/>
              <a:t>=A ,[                      	</a:t>
            </a:r>
            <a:r>
              <a:rPr lang="en-US" dirty="0" err="1" smtClean="0"/>
              <a:t>fwd</a:t>
            </a:r>
            <a:r>
              <a:rPr lang="en-US" dirty="0"/>
              <a:t>(2)</a:t>
            </a:r>
            <a:r>
              <a:rPr lang="en-US" dirty="0" smtClean="0"/>
              <a:t>])</a:t>
            </a:r>
            <a:endParaRPr lang="en-US" dirty="0"/>
          </a:p>
          <a:p>
            <a:pPr marL="0" indent="0">
              <a:buNone/>
            </a:pPr>
            <a:r>
              <a:rPr lang="en-US" dirty="0" err="1"/>
              <a:t>install_flowmod</a:t>
            </a:r>
            <a:r>
              <a:rPr lang="en-US" dirty="0" smtClean="0"/>
              <a:t>(4,</a:t>
            </a:r>
            <a:r>
              <a:rPr lang="en-US" dirty="0"/>
              <a:t>srcip=X &amp; </a:t>
            </a:r>
            <a:r>
              <a:rPr lang="en-US" dirty="0" smtClean="0"/>
              <a:t> </a:t>
            </a:r>
            <a:r>
              <a:rPr lang="en-US" dirty="0" err="1" smtClean="0"/>
              <a:t>dstip</a:t>
            </a:r>
            <a:r>
              <a:rPr lang="en-US" dirty="0" smtClean="0"/>
              <a:t>=B,[                     	</a:t>
            </a:r>
            <a:r>
              <a:rPr lang="en-US" dirty="0" err="1" smtClean="0"/>
              <a:t>fwd</a:t>
            </a:r>
            <a:r>
              <a:rPr lang="en-US" dirty="0" smtClean="0"/>
              <a:t>(3)])</a:t>
            </a:r>
            <a:endParaRPr lang="en-US" dirty="0"/>
          </a:p>
          <a:p>
            <a:pPr marL="0" indent="0">
              <a:buNone/>
            </a:pPr>
            <a:r>
              <a:rPr lang="en-US" dirty="0" err="1"/>
              <a:t>install_flowmod</a:t>
            </a:r>
            <a:r>
              <a:rPr lang="en-US" dirty="0" smtClean="0"/>
              <a:t>(3,                  </a:t>
            </a:r>
            <a:r>
              <a:rPr lang="en-US" dirty="0" err="1" smtClean="0"/>
              <a:t>dstip</a:t>
            </a:r>
            <a:r>
              <a:rPr lang="en-US" dirty="0"/>
              <a:t>=</a:t>
            </a:r>
            <a:r>
              <a:rPr lang="en-US" dirty="0" smtClean="0"/>
              <a:t>A,[                    	</a:t>
            </a:r>
            <a:r>
              <a:rPr lang="en-US" dirty="0" err="1" smtClean="0"/>
              <a:t>fwd</a:t>
            </a:r>
            <a:r>
              <a:rPr lang="en-US" dirty="0"/>
              <a:t>(2)</a:t>
            </a:r>
            <a:r>
              <a:rPr lang="en-US" dirty="0" smtClean="0"/>
              <a:t>])</a:t>
            </a:r>
            <a:endParaRPr lang="en-US" dirty="0"/>
          </a:p>
          <a:p>
            <a:pPr marL="0" indent="0">
              <a:buNone/>
            </a:pPr>
            <a:r>
              <a:rPr lang="en-US" dirty="0" err="1"/>
              <a:t>install_flowmod</a:t>
            </a:r>
            <a:r>
              <a:rPr lang="en-US" dirty="0" smtClean="0"/>
              <a:t>(3,				</a:t>
            </a:r>
            <a:r>
              <a:rPr lang="en-US" dirty="0" err="1" smtClean="0"/>
              <a:t>dstip</a:t>
            </a:r>
            <a:r>
              <a:rPr lang="en-US" dirty="0"/>
              <a:t>=</a:t>
            </a:r>
            <a:r>
              <a:rPr lang="en-US" dirty="0" smtClean="0"/>
              <a:t>B,[					</a:t>
            </a:r>
            <a:r>
              <a:rPr lang="en-US" dirty="0" err="1" smtClean="0"/>
              <a:t>fwd</a:t>
            </a:r>
            <a:r>
              <a:rPr lang="en-US" dirty="0"/>
              <a:t>(3)</a:t>
            </a:r>
            <a:r>
              <a:rPr lang="en-US" dirty="0" smtClean="0"/>
              <a:t>])</a:t>
            </a:r>
          </a:p>
          <a:p>
            <a:pPr marL="0" indent="0">
              <a:buNone/>
            </a:pPr>
            <a:r>
              <a:rPr lang="en-US" dirty="0" err="1"/>
              <a:t>install_flowmod</a:t>
            </a:r>
            <a:r>
              <a:rPr lang="en-US" dirty="0" smtClean="0"/>
              <a:t>(2,</a:t>
            </a:r>
            <a:r>
              <a:rPr lang="en-US" dirty="0"/>
              <a:t>srcip=</a:t>
            </a:r>
            <a:r>
              <a:rPr lang="en-US" dirty="0" smtClean="0"/>
              <a:t>X   			  ,[					</a:t>
            </a:r>
            <a:r>
              <a:rPr lang="en-US" dirty="0" err="1" smtClean="0"/>
              <a:t>fwd</a:t>
            </a:r>
            <a:r>
              <a:rPr lang="en-US" dirty="0" smtClean="0"/>
              <a:t>(1)])</a:t>
            </a:r>
            <a:endParaRPr lang="en-US" dirty="0"/>
          </a:p>
          <a:p>
            <a:pPr marL="0" indent="0">
              <a:buNone/>
            </a:pPr>
            <a:r>
              <a:rPr lang="en-US" dirty="0" err="1"/>
              <a:t>install_flowmod</a:t>
            </a:r>
            <a:r>
              <a:rPr lang="en-US" dirty="0" smtClean="0"/>
              <a:t>(1,*						  ,[					</a:t>
            </a:r>
            <a:r>
              <a:rPr lang="en-US" dirty="0" err="1" smtClean="0"/>
              <a:t>fwd</a:t>
            </a:r>
            <a:r>
              <a:rPr lang="en-US" dirty="0"/>
              <a:t>(3)</a:t>
            </a:r>
            <a:r>
              <a:rPr lang="en-US" dirty="0" smtClean="0"/>
              <a:t>])</a:t>
            </a: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502431CD-A83D-384C-97C7-66FF0CCEF56F}" type="slidenum">
              <a:rPr lang="en-US" smtClean="0"/>
              <a:t>21</a:t>
            </a:fld>
            <a:endParaRPr lang="en-US" dirty="0"/>
          </a:p>
        </p:txBody>
      </p:sp>
    </p:spTree>
    <p:extLst>
      <p:ext uri="{BB962C8B-B14F-4D97-AF65-F5344CB8AC3E}">
        <p14:creationId xmlns:p14="http://schemas.microsoft.com/office/powerpoint/2010/main" val="1773807432"/>
      </p:ext>
    </p:extLst>
  </p:cSld>
  <p:clrMapOvr>
    <a:masterClrMapping/>
  </p:clrMapOvr>
  <mc:AlternateContent xmlns:mc="http://schemas.openxmlformats.org/markup-compatibility/2006" xmlns:p14="http://schemas.microsoft.com/office/powerpoint/2010/main">
    <mc:Choice Requires="p14">
      <p:transition spd="slow" p14:dur="2000" advTm="6858"/>
    </mc:Choice>
    <mc:Fallback xmlns="">
      <p:transition xmlns:p14="http://schemas.microsoft.com/office/powerpoint/2010/main" spd="slow" advTm="6858"/>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onsolas"/>
                <a:cs typeface="Consolas"/>
              </a:rPr>
              <a:t>Pyretic</a:t>
            </a:r>
            <a:r>
              <a:rPr lang="en-US" dirty="0" err="1" smtClean="0"/>
              <a:t>’s</a:t>
            </a:r>
            <a:r>
              <a:rPr lang="en-US" dirty="0" smtClean="0"/>
              <a:t> Design</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Monitoring Load Balancer</a:t>
            </a:r>
          </a:p>
          <a:p>
            <a:pPr lvl="1"/>
            <a:r>
              <a:rPr lang="en-US" dirty="0" smtClean="0">
                <a:solidFill>
                  <a:schemeClr val="bg1">
                    <a:lumMod val="75000"/>
                  </a:schemeClr>
                </a:solidFill>
              </a:rPr>
              <a:t>Encode Policies as Functions</a:t>
            </a:r>
          </a:p>
          <a:p>
            <a:pPr lvl="1"/>
            <a:r>
              <a:rPr lang="en-US" dirty="0" smtClean="0">
                <a:solidFill>
                  <a:schemeClr val="bg1">
                    <a:lumMod val="75000"/>
                  </a:schemeClr>
                </a:solidFill>
              </a:rPr>
              <a:t>Compositional </a:t>
            </a:r>
            <a:r>
              <a:rPr lang="en-US" dirty="0">
                <a:solidFill>
                  <a:schemeClr val="bg1">
                    <a:lumMod val="75000"/>
                  </a:schemeClr>
                </a:solidFill>
              </a:rPr>
              <a:t>Operators</a:t>
            </a:r>
          </a:p>
          <a:p>
            <a:pPr lvl="1"/>
            <a:r>
              <a:rPr lang="en-US" dirty="0" smtClean="0">
                <a:solidFill>
                  <a:schemeClr val="bg1">
                    <a:lumMod val="75000"/>
                  </a:schemeClr>
                </a:solidFill>
              </a:rPr>
              <a:t>Queries as Forwarding Policies</a:t>
            </a:r>
          </a:p>
          <a:p>
            <a:r>
              <a:rPr lang="en-US" dirty="0" smtClean="0"/>
              <a:t>MAC-Learning Module</a:t>
            </a:r>
          </a:p>
          <a:p>
            <a:pPr lvl="1"/>
            <a:r>
              <a:rPr lang="en-US" dirty="0" smtClean="0"/>
              <a:t>Dynamic Policies</a:t>
            </a:r>
          </a:p>
          <a:p>
            <a:r>
              <a:rPr lang="en-US" dirty="0" smtClean="0">
                <a:solidFill>
                  <a:srgbClr val="BFBFBF"/>
                </a:solidFill>
              </a:rPr>
              <a:t>“One Big Switch” Topology Abstraction</a:t>
            </a:r>
          </a:p>
          <a:p>
            <a:pPr lvl="1"/>
            <a:r>
              <a:rPr lang="en-US" dirty="0" smtClean="0">
                <a:solidFill>
                  <a:srgbClr val="BFBFBF"/>
                </a:solidFill>
              </a:rPr>
              <a:t>Extensible packet model</a:t>
            </a:r>
          </a:p>
          <a:p>
            <a:pPr marL="0" indent="0">
              <a:buNone/>
            </a:pP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502431CD-A83D-384C-97C7-66FF0CCEF56F}" type="slidenum">
              <a:rPr lang="en-US" smtClean="0"/>
              <a:t>22</a:t>
            </a:fld>
            <a:endParaRPr lang="en-US" dirty="0"/>
          </a:p>
        </p:txBody>
      </p:sp>
      <p:pic>
        <p:nvPicPr>
          <p:cNvPr id="5" name="Picture 4" descr="glossy-flame-hi.png"/>
          <p:cNvPicPr>
            <a:picLocks noChangeAspect="1"/>
          </p:cNvPicPr>
          <p:nvPr/>
        </p:nvPicPr>
        <p:blipFill>
          <a:blip r:embed="rId3">
            <a:alphaModFix amt="85000"/>
            <a:extLst>
              <a:ext uri="{28A0092B-C50C-407E-A947-70E740481C1C}">
                <a14:useLocalDpi xmlns:a14="http://schemas.microsoft.com/office/drawing/2010/main" val="0"/>
              </a:ext>
            </a:extLst>
          </a:blip>
          <a:stretch>
            <a:fillRect/>
          </a:stretch>
        </p:blipFill>
        <p:spPr>
          <a:xfrm>
            <a:off x="6606832" y="303954"/>
            <a:ext cx="2342036" cy="3045671"/>
          </a:xfrm>
          <a:prstGeom prst="rect">
            <a:avLst/>
          </a:prstGeom>
        </p:spPr>
      </p:pic>
    </p:spTree>
    <p:extLst>
      <p:ext uri="{BB962C8B-B14F-4D97-AF65-F5344CB8AC3E}">
        <p14:creationId xmlns:p14="http://schemas.microsoft.com/office/powerpoint/2010/main" val="2315248597"/>
      </p:ext>
    </p:extLst>
  </p:cSld>
  <p:clrMapOvr>
    <a:masterClrMapping/>
  </p:clrMapOvr>
  <mc:AlternateContent xmlns:mc="http://schemas.openxmlformats.org/markup-compatibility/2006" xmlns:p14="http://schemas.microsoft.com/office/powerpoint/2010/main">
    <mc:Choice Requires="p14">
      <p:transition spd="slow" p14:dur="2000" advTm="9247"/>
    </mc:Choice>
    <mc:Fallback xmlns="">
      <p:transition xmlns:p14="http://schemas.microsoft.com/office/powerpoint/2010/main" spd="slow" advTm="9247"/>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Change Policies?</a:t>
            </a:r>
            <a:endParaRPr lang="en-US" dirty="0"/>
          </a:p>
        </p:txBody>
      </p:sp>
      <p:sp>
        <p:nvSpPr>
          <p:cNvPr id="3" name="Content Placeholder 2"/>
          <p:cNvSpPr>
            <a:spLocks noGrp="1"/>
          </p:cNvSpPr>
          <p:nvPr>
            <p:ph idx="1"/>
          </p:nvPr>
        </p:nvSpPr>
        <p:spPr>
          <a:xfrm>
            <a:off x="403727" y="2241864"/>
            <a:ext cx="8539747" cy="4525963"/>
          </a:xfrm>
        </p:spPr>
        <p:txBody>
          <a:bodyPr>
            <a:normAutofit/>
          </a:bodyPr>
          <a:lstStyle/>
          <a:p>
            <a:pPr marL="0" indent="0" algn="ctr">
              <a:buNone/>
            </a:pPr>
            <a:r>
              <a:rPr lang="en-US" sz="3800" i="1" dirty="0" smtClean="0">
                <a:solidFill>
                  <a:srgbClr val="FF0000"/>
                </a:solidFill>
              </a:rPr>
              <a:t>Dynamic policy</a:t>
            </a:r>
            <a:r>
              <a:rPr lang="en-US" sz="3800" dirty="0" smtClean="0"/>
              <a:t> </a:t>
            </a:r>
          </a:p>
          <a:p>
            <a:pPr marL="0" indent="0" algn="ctr">
              <a:buNone/>
            </a:pPr>
            <a:r>
              <a:rPr lang="en-US" sz="3800" dirty="0" smtClean="0"/>
              <a:t>a time-series of policies</a:t>
            </a:r>
            <a:endParaRPr lang="en-US" sz="3800" dirty="0"/>
          </a:p>
        </p:txBody>
      </p:sp>
      <p:sp>
        <p:nvSpPr>
          <p:cNvPr id="4" name="Slide Number Placeholder 3"/>
          <p:cNvSpPr>
            <a:spLocks noGrp="1"/>
          </p:cNvSpPr>
          <p:nvPr>
            <p:ph type="sldNum" sz="quarter" idx="12"/>
          </p:nvPr>
        </p:nvSpPr>
        <p:spPr/>
        <p:txBody>
          <a:bodyPr/>
          <a:lstStyle/>
          <a:p>
            <a:fld id="{502431CD-A83D-384C-97C7-66FF0CCEF56F}" type="slidenum">
              <a:rPr lang="en-US" smtClean="0"/>
              <a:t>23</a:t>
            </a:fld>
            <a:endParaRPr lang="en-US" dirty="0"/>
          </a:p>
        </p:txBody>
      </p:sp>
      <p:grpSp>
        <p:nvGrpSpPr>
          <p:cNvPr id="8" name="Group 7"/>
          <p:cNvGrpSpPr/>
          <p:nvPr/>
        </p:nvGrpSpPr>
        <p:grpSpPr>
          <a:xfrm>
            <a:off x="4832350" y="4921250"/>
            <a:ext cx="1030750" cy="812800"/>
            <a:chOff x="1892300" y="4787900"/>
            <a:chExt cx="1030750" cy="812800"/>
          </a:xfrm>
        </p:grpSpPr>
        <p:sp>
          <p:nvSpPr>
            <p:cNvPr id="6" name="Rectangle 5"/>
            <p:cNvSpPr/>
            <p:nvPr/>
          </p:nvSpPr>
          <p:spPr>
            <a:xfrm>
              <a:off x="1892300" y="4889500"/>
              <a:ext cx="1030750" cy="711200"/>
            </a:xfrm>
            <a:prstGeom prst="rect">
              <a:avLst/>
            </a:prstGeom>
            <a:solidFill>
              <a:srgbClr val="FF5F67"/>
            </a:solidFill>
            <a:ln w="127000">
              <a:noFill/>
              <a:tailEnd type="triangle"/>
            </a:ln>
            <a:effectLst>
              <a:outerShdw blurRad="40000" dist="139700" dir="234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1892300" y="4787900"/>
              <a:ext cx="1030750" cy="707886"/>
            </a:xfrm>
            <a:prstGeom prst="rect">
              <a:avLst/>
            </a:prstGeom>
            <a:noFill/>
          </p:spPr>
          <p:txBody>
            <a:bodyPr wrap="none" rtlCol="0">
              <a:spAutoFit/>
            </a:bodyPr>
            <a:lstStyle/>
            <a:p>
              <a:r>
                <a:rPr lang="en-US" sz="4000" dirty="0" err="1" smtClean="0">
                  <a:latin typeface="Consolas"/>
                  <a:cs typeface="Consolas"/>
                </a:rPr>
                <a:t>P</a:t>
              </a:r>
              <a:r>
                <a:rPr lang="en-US" sz="4000" baseline="-25000" dirty="0" err="1" smtClean="0">
                  <a:latin typeface="Consolas"/>
                  <a:cs typeface="Consolas"/>
                </a:rPr>
                <a:t>t</a:t>
              </a:r>
              <a:r>
                <a:rPr lang="en-US" sz="4000" baseline="-25000" dirty="0" smtClean="0">
                  <a:latin typeface="Consolas"/>
                  <a:cs typeface="Consolas"/>
                </a:rPr>
                <a:t>=0</a:t>
              </a:r>
              <a:endParaRPr lang="en-US" sz="4000" dirty="0">
                <a:latin typeface="Consolas"/>
                <a:cs typeface="Consolas"/>
              </a:endParaRPr>
            </a:p>
          </p:txBody>
        </p:sp>
      </p:grpSp>
      <p:sp>
        <p:nvSpPr>
          <p:cNvPr id="9" name="Rectangle 8"/>
          <p:cNvSpPr/>
          <p:nvPr/>
        </p:nvSpPr>
        <p:spPr>
          <a:xfrm>
            <a:off x="3946525" y="4765675"/>
            <a:ext cx="1030750" cy="711200"/>
          </a:xfrm>
          <a:prstGeom prst="rect">
            <a:avLst/>
          </a:prstGeom>
          <a:solidFill>
            <a:srgbClr val="FF5F67"/>
          </a:solidFill>
          <a:ln w="127000">
            <a:noFill/>
            <a:tailEnd type="triangle"/>
          </a:ln>
          <a:effectLst>
            <a:outerShdw blurRad="40000" dist="139700" dir="234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3921125" y="4714875"/>
            <a:ext cx="1030750" cy="707886"/>
          </a:xfrm>
          <a:prstGeom prst="rect">
            <a:avLst/>
          </a:prstGeom>
          <a:noFill/>
        </p:spPr>
        <p:txBody>
          <a:bodyPr wrap="none" rtlCol="0">
            <a:spAutoFit/>
          </a:bodyPr>
          <a:lstStyle/>
          <a:p>
            <a:r>
              <a:rPr lang="en-US" sz="4000" dirty="0" err="1" smtClean="0">
                <a:latin typeface="Consolas"/>
                <a:cs typeface="Consolas"/>
              </a:rPr>
              <a:t>P</a:t>
            </a:r>
            <a:r>
              <a:rPr lang="en-US" sz="4000" baseline="-25000" dirty="0" err="1" smtClean="0">
                <a:latin typeface="Consolas"/>
                <a:cs typeface="Consolas"/>
              </a:rPr>
              <a:t>t</a:t>
            </a:r>
            <a:r>
              <a:rPr lang="en-US" sz="4000" baseline="-25000" dirty="0" smtClean="0">
                <a:latin typeface="Consolas"/>
                <a:cs typeface="Consolas"/>
              </a:rPr>
              <a:t>=1</a:t>
            </a:r>
            <a:endParaRPr lang="en-US" sz="4000" dirty="0">
              <a:latin typeface="Consolas"/>
              <a:cs typeface="Consolas"/>
            </a:endParaRPr>
          </a:p>
        </p:txBody>
      </p:sp>
      <p:sp>
        <p:nvSpPr>
          <p:cNvPr id="11" name="Rectangle 10"/>
          <p:cNvSpPr/>
          <p:nvPr/>
        </p:nvSpPr>
        <p:spPr>
          <a:xfrm>
            <a:off x="3035300" y="4495800"/>
            <a:ext cx="1030750" cy="711200"/>
          </a:xfrm>
          <a:prstGeom prst="rect">
            <a:avLst/>
          </a:prstGeom>
          <a:solidFill>
            <a:srgbClr val="FF5F67"/>
          </a:solidFill>
          <a:ln w="127000">
            <a:noFill/>
            <a:tailEnd type="triangle"/>
          </a:ln>
          <a:effectLst>
            <a:outerShdw blurRad="40000" dist="139700" dir="234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3060700" y="4445000"/>
            <a:ext cx="1030750" cy="707886"/>
          </a:xfrm>
          <a:prstGeom prst="rect">
            <a:avLst/>
          </a:prstGeom>
          <a:noFill/>
        </p:spPr>
        <p:txBody>
          <a:bodyPr wrap="none" rtlCol="0">
            <a:spAutoFit/>
          </a:bodyPr>
          <a:lstStyle/>
          <a:p>
            <a:r>
              <a:rPr lang="en-US" sz="4000" dirty="0" err="1" smtClean="0">
                <a:latin typeface="Consolas"/>
                <a:cs typeface="Consolas"/>
              </a:rPr>
              <a:t>P</a:t>
            </a:r>
            <a:r>
              <a:rPr lang="en-US" sz="4000" baseline="-25000" dirty="0" err="1" smtClean="0">
                <a:latin typeface="Consolas"/>
                <a:cs typeface="Consolas"/>
              </a:rPr>
              <a:t>t</a:t>
            </a:r>
            <a:r>
              <a:rPr lang="en-US" sz="4000" baseline="-25000" dirty="0" smtClean="0">
                <a:latin typeface="Consolas"/>
                <a:cs typeface="Consolas"/>
              </a:rPr>
              <a:t>=3</a:t>
            </a:r>
            <a:endParaRPr lang="en-US" sz="4000" dirty="0">
              <a:latin typeface="Consolas"/>
              <a:cs typeface="Consolas"/>
            </a:endParaRPr>
          </a:p>
        </p:txBody>
      </p:sp>
    </p:spTree>
    <p:custDataLst>
      <p:tags r:id="rId1"/>
    </p:custDataLst>
    <p:extLst>
      <p:ext uri="{BB962C8B-B14F-4D97-AF65-F5344CB8AC3E}">
        <p14:creationId xmlns:p14="http://schemas.microsoft.com/office/powerpoint/2010/main" val="377113429"/>
      </p:ext>
    </p:extLst>
  </p:cSld>
  <p:clrMapOvr>
    <a:masterClrMapping/>
  </p:clrMapOvr>
  <mc:AlternateContent xmlns:mc="http://schemas.openxmlformats.org/markup-compatibility/2006" xmlns:p14="http://schemas.microsoft.com/office/powerpoint/2010/main">
    <mc:Choice Requires="p14">
      <p:transition spd="slow" p14:dur="2000" advTm="16558"/>
    </mc:Choice>
    <mc:Fallback xmlns="">
      <p:transition xmlns:p14="http://schemas.microsoft.com/office/powerpoint/2010/main" spd="slow" advTm="1655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0" grpId="0"/>
      <p:bldP spid="11"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MAC-Learning Module</a:t>
            </a:r>
            <a:endParaRPr lang="en-US" dirty="0"/>
          </a:p>
        </p:txBody>
      </p:sp>
      <p:sp>
        <p:nvSpPr>
          <p:cNvPr id="3" name="Content Placeholder 2"/>
          <p:cNvSpPr>
            <a:spLocks noGrp="1"/>
          </p:cNvSpPr>
          <p:nvPr>
            <p:ph idx="1"/>
          </p:nvPr>
        </p:nvSpPr>
        <p:spPr>
          <a:xfrm>
            <a:off x="292100" y="1390988"/>
            <a:ext cx="8572500" cy="5121275"/>
          </a:xfrm>
        </p:spPr>
        <p:txBody>
          <a:bodyPr>
            <a:normAutofit/>
          </a:bodyPr>
          <a:lstStyle/>
          <a:p>
            <a:pPr marL="0" indent="0">
              <a:buNone/>
            </a:pPr>
            <a:endParaRPr lang="en-US" sz="2400" dirty="0" smtClean="0">
              <a:latin typeface="Consolas"/>
              <a:cs typeface="Consolas"/>
            </a:endParaRPr>
          </a:p>
          <a:p>
            <a:pPr marL="0" indent="0">
              <a:buNone/>
            </a:pPr>
            <a:r>
              <a:rPr lang="en-US" sz="2400" dirty="0" smtClean="0">
                <a:latin typeface="Consolas"/>
                <a:cs typeface="Consolas"/>
              </a:rPr>
              <a:t>class </a:t>
            </a:r>
            <a:r>
              <a:rPr lang="en-US" sz="2400" dirty="0">
                <a:latin typeface="Consolas"/>
                <a:cs typeface="Consolas"/>
              </a:rPr>
              <a:t>learn</a:t>
            </a:r>
            <a:r>
              <a:rPr lang="en-US" sz="2400" dirty="0" smtClean="0">
                <a:latin typeface="Consolas"/>
                <a:cs typeface="Consolas"/>
              </a:rPr>
              <a:t>()</a:t>
            </a:r>
            <a:r>
              <a:rPr lang="en-US" sz="2400" dirty="0">
                <a:latin typeface="Consolas"/>
                <a:cs typeface="Consolas"/>
              </a:rPr>
              <a:t>: </a:t>
            </a:r>
            <a:endParaRPr lang="en-US" sz="2400" dirty="0" smtClean="0">
              <a:latin typeface="Consolas"/>
              <a:cs typeface="Consolas"/>
            </a:endParaRPr>
          </a:p>
          <a:p>
            <a:pPr marL="0" indent="0">
              <a:buNone/>
            </a:pPr>
            <a:r>
              <a:rPr lang="en-US" sz="2400" dirty="0" smtClean="0">
                <a:latin typeface="Consolas"/>
                <a:cs typeface="Consolas"/>
              </a:rPr>
              <a:t>  </a:t>
            </a:r>
            <a:r>
              <a:rPr lang="en-US" sz="2400" dirty="0" err="1" smtClean="0">
                <a:latin typeface="Consolas"/>
                <a:cs typeface="Consolas"/>
              </a:rPr>
              <a:t>def</a:t>
            </a:r>
            <a:r>
              <a:rPr lang="en-US" sz="2400" dirty="0" smtClean="0">
                <a:latin typeface="Consolas"/>
                <a:cs typeface="Consolas"/>
              </a:rPr>
              <a:t> </a:t>
            </a:r>
            <a:r>
              <a:rPr lang="en-US" sz="2400" dirty="0" err="1" smtClean="0">
                <a:latin typeface="Consolas"/>
                <a:cs typeface="Consolas"/>
              </a:rPr>
              <a:t>init</a:t>
            </a:r>
            <a:r>
              <a:rPr lang="en-US" sz="2400" dirty="0" smtClean="0">
                <a:latin typeface="Consolas"/>
                <a:cs typeface="Consolas"/>
              </a:rPr>
              <a:t>(self):</a:t>
            </a:r>
          </a:p>
          <a:p>
            <a:pPr marL="0" indent="0">
              <a:buNone/>
            </a:pPr>
            <a:r>
              <a:rPr lang="en-US" sz="2400" dirty="0">
                <a:latin typeface="Consolas"/>
                <a:cs typeface="Consolas"/>
              </a:rPr>
              <a:t> </a:t>
            </a:r>
            <a:r>
              <a:rPr lang="en-US" sz="2400" dirty="0" smtClean="0">
                <a:latin typeface="Consolas"/>
                <a:cs typeface="Consolas"/>
              </a:rPr>
              <a:t>   b </a:t>
            </a:r>
            <a:r>
              <a:rPr lang="en-US" sz="2400" dirty="0">
                <a:latin typeface="Consolas"/>
                <a:cs typeface="Consolas"/>
              </a:rPr>
              <a:t>= </a:t>
            </a:r>
            <a:r>
              <a:rPr lang="en-US" sz="2400" dirty="0" smtClean="0">
                <a:latin typeface="Consolas"/>
                <a:cs typeface="Consolas"/>
              </a:rPr>
              <a:t>bucket(limit=1</a:t>
            </a:r>
            <a:r>
              <a:rPr lang="en-US" sz="2400" dirty="0">
                <a:latin typeface="Consolas"/>
                <a:cs typeface="Consolas"/>
              </a:rPr>
              <a:t>,[’</a:t>
            </a:r>
            <a:r>
              <a:rPr lang="en-US" sz="2400" dirty="0" err="1">
                <a:latin typeface="Consolas"/>
                <a:cs typeface="Consolas"/>
              </a:rPr>
              <a:t>srcmac</a:t>
            </a:r>
            <a:r>
              <a:rPr lang="en-US" sz="2400" dirty="0">
                <a:latin typeface="Consolas"/>
                <a:cs typeface="Consolas"/>
              </a:rPr>
              <a:t>’,’switch’]) </a:t>
            </a:r>
          </a:p>
          <a:p>
            <a:pPr marL="0" indent="0">
              <a:buNone/>
            </a:pPr>
            <a:r>
              <a:rPr lang="en-US" sz="2400" dirty="0">
                <a:latin typeface="Consolas"/>
                <a:cs typeface="Consolas"/>
              </a:rPr>
              <a:t> </a:t>
            </a:r>
            <a:r>
              <a:rPr lang="en-US" sz="2400" dirty="0" smtClean="0">
                <a:latin typeface="Consolas"/>
                <a:cs typeface="Consolas"/>
              </a:rPr>
              <a:t>   </a:t>
            </a:r>
            <a:r>
              <a:rPr lang="en-US" sz="2400" dirty="0" err="1" smtClean="0">
                <a:latin typeface="Consolas"/>
                <a:cs typeface="Consolas"/>
              </a:rPr>
              <a:t>b.register_callback</a:t>
            </a:r>
            <a:r>
              <a:rPr lang="en-US" sz="2400" dirty="0" smtClean="0">
                <a:latin typeface="Consolas"/>
                <a:cs typeface="Consolas"/>
              </a:rPr>
              <a:t>(</a:t>
            </a:r>
            <a:r>
              <a:rPr lang="en-US" sz="2400" dirty="0">
                <a:latin typeface="Consolas"/>
                <a:cs typeface="Consolas"/>
              </a:rPr>
              <a:t>update) </a:t>
            </a:r>
          </a:p>
          <a:p>
            <a:pPr marL="0" indent="0">
              <a:buNone/>
            </a:pPr>
            <a:r>
              <a:rPr lang="en-US" sz="2400" dirty="0">
                <a:latin typeface="Consolas"/>
                <a:cs typeface="Consolas"/>
              </a:rPr>
              <a:t> </a:t>
            </a:r>
            <a:r>
              <a:rPr lang="en-US" sz="2400" dirty="0" smtClean="0">
                <a:latin typeface="Consolas"/>
                <a:cs typeface="Consolas"/>
              </a:rPr>
              <a:t>   </a:t>
            </a:r>
            <a:r>
              <a:rPr lang="en-US" sz="2400" dirty="0" err="1" smtClean="0">
                <a:latin typeface="Consolas"/>
                <a:cs typeface="Consolas"/>
              </a:rPr>
              <a:t>self.P</a:t>
            </a:r>
            <a:r>
              <a:rPr lang="en-US" sz="2400" dirty="0" smtClean="0">
                <a:latin typeface="Consolas"/>
                <a:cs typeface="Consolas"/>
              </a:rPr>
              <a:t> </a:t>
            </a:r>
            <a:r>
              <a:rPr lang="en-US" sz="2400" dirty="0">
                <a:latin typeface="Consolas"/>
                <a:cs typeface="Consolas"/>
              </a:rPr>
              <a:t>= flood | </a:t>
            </a:r>
            <a:r>
              <a:rPr lang="en-US" sz="2400" dirty="0" err="1" smtClean="0">
                <a:latin typeface="Consolas"/>
                <a:cs typeface="Consolas"/>
              </a:rPr>
              <a:t>fwd</a:t>
            </a:r>
            <a:r>
              <a:rPr lang="en-US" sz="2400" dirty="0" smtClean="0">
                <a:latin typeface="Consolas"/>
                <a:cs typeface="Consolas"/>
              </a:rPr>
              <a:t>(b) </a:t>
            </a:r>
            <a:endParaRPr lang="en-US" sz="2400" dirty="0">
              <a:latin typeface="Consolas"/>
              <a:cs typeface="Consolas"/>
            </a:endParaRPr>
          </a:p>
          <a:p>
            <a:pPr marL="0" indent="0">
              <a:buNone/>
            </a:pPr>
            <a:endParaRPr lang="en-US" sz="2400" dirty="0" smtClean="0">
              <a:latin typeface="Consolas"/>
              <a:cs typeface="Consolas"/>
            </a:endParaRPr>
          </a:p>
          <a:p>
            <a:pPr marL="0" indent="0">
              <a:buNone/>
            </a:pPr>
            <a:r>
              <a:rPr lang="en-US" sz="2400" dirty="0" smtClean="0">
                <a:latin typeface="Consolas"/>
                <a:cs typeface="Consolas"/>
              </a:rPr>
              <a:t>  </a:t>
            </a:r>
            <a:r>
              <a:rPr lang="en-US" sz="2400" dirty="0" err="1" smtClean="0">
                <a:latin typeface="Consolas"/>
                <a:cs typeface="Consolas"/>
              </a:rPr>
              <a:t>def</a:t>
            </a:r>
            <a:r>
              <a:rPr lang="en-US" sz="2400" dirty="0" smtClean="0">
                <a:latin typeface="Consolas"/>
                <a:cs typeface="Consolas"/>
              </a:rPr>
              <a:t> </a:t>
            </a:r>
            <a:r>
              <a:rPr lang="en-US" sz="2400" dirty="0">
                <a:latin typeface="Consolas"/>
                <a:cs typeface="Consolas"/>
              </a:rPr>
              <a:t>update</a:t>
            </a:r>
            <a:r>
              <a:rPr lang="en-US" sz="2400" dirty="0" smtClean="0">
                <a:latin typeface="Consolas"/>
                <a:cs typeface="Consolas"/>
              </a:rPr>
              <a:t>(</a:t>
            </a:r>
            <a:r>
              <a:rPr lang="en-US" sz="2400" dirty="0" err="1" smtClean="0">
                <a:latin typeface="Consolas"/>
                <a:cs typeface="Consolas"/>
              </a:rPr>
              <a:t>self,pkt</a:t>
            </a:r>
            <a:r>
              <a:rPr lang="en-US" sz="2400" dirty="0">
                <a:latin typeface="Consolas"/>
                <a:cs typeface="Consolas"/>
              </a:rPr>
              <a:t>): </a:t>
            </a:r>
            <a:endParaRPr lang="en-US" sz="2400" dirty="0" smtClean="0">
              <a:latin typeface="Consolas"/>
              <a:cs typeface="Consolas"/>
            </a:endParaRPr>
          </a:p>
          <a:p>
            <a:pPr marL="0" indent="0">
              <a:buNone/>
            </a:pPr>
            <a:r>
              <a:rPr lang="en-US" sz="2400" dirty="0">
                <a:latin typeface="Consolas"/>
                <a:cs typeface="Consolas"/>
              </a:rPr>
              <a:t> </a:t>
            </a:r>
            <a:r>
              <a:rPr lang="en-US" sz="2400" dirty="0" smtClean="0">
                <a:latin typeface="Consolas"/>
                <a:cs typeface="Consolas"/>
              </a:rPr>
              <a:t>   </a:t>
            </a:r>
            <a:r>
              <a:rPr lang="en-US" sz="2400" dirty="0" err="1" smtClean="0">
                <a:latin typeface="Consolas"/>
                <a:cs typeface="Consolas"/>
              </a:rPr>
              <a:t>self.P</a:t>
            </a:r>
            <a:r>
              <a:rPr lang="en-US" sz="2400" dirty="0" smtClean="0">
                <a:latin typeface="Consolas"/>
                <a:cs typeface="Consolas"/>
              </a:rPr>
              <a:t> </a:t>
            </a:r>
            <a:r>
              <a:rPr lang="en-US" sz="2400" dirty="0">
                <a:latin typeface="Consolas"/>
                <a:cs typeface="Consolas"/>
              </a:rPr>
              <a:t>= if_(match(</a:t>
            </a:r>
            <a:r>
              <a:rPr lang="en-US" sz="2400" dirty="0" err="1">
                <a:latin typeface="Consolas"/>
                <a:cs typeface="Consolas"/>
              </a:rPr>
              <a:t>dstmac</a:t>
            </a:r>
            <a:r>
              <a:rPr lang="en-US" sz="2400" dirty="0">
                <a:latin typeface="Consolas"/>
                <a:cs typeface="Consolas"/>
              </a:rPr>
              <a:t>=</a:t>
            </a:r>
            <a:r>
              <a:rPr lang="en-US" sz="2400" dirty="0" err="1">
                <a:latin typeface="Consolas"/>
                <a:cs typeface="Consolas"/>
              </a:rPr>
              <a:t>pkt</a:t>
            </a:r>
            <a:r>
              <a:rPr lang="en-US" sz="2400" dirty="0">
                <a:latin typeface="Consolas"/>
                <a:cs typeface="Consolas"/>
              </a:rPr>
              <a:t>[’</a:t>
            </a:r>
            <a:r>
              <a:rPr lang="en-US" sz="2400" dirty="0" err="1">
                <a:latin typeface="Consolas"/>
                <a:cs typeface="Consolas"/>
              </a:rPr>
              <a:t>srcmac</a:t>
            </a:r>
            <a:r>
              <a:rPr lang="en-US" sz="2400" dirty="0">
                <a:latin typeface="Consolas"/>
                <a:cs typeface="Consolas"/>
              </a:rPr>
              <a:t>’], </a:t>
            </a:r>
            <a:r>
              <a:rPr lang="en-US" sz="2400" dirty="0" smtClean="0">
                <a:latin typeface="Consolas"/>
                <a:cs typeface="Consolas"/>
              </a:rPr>
              <a:t>   </a:t>
            </a:r>
          </a:p>
          <a:p>
            <a:pPr marL="0" indent="0">
              <a:buNone/>
            </a:pPr>
            <a:r>
              <a:rPr lang="en-US" sz="2400" dirty="0">
                <a:latin typeface="Consolas"/>
                <a:cs typeface="Consolas"/>
              </a:rPr>
              <a:t> </a:t>
            </a:r>
            <a:r>
              <a:rPr lang="en-US" sz="2400" dirty="0" smtClean="0">
                <a:latin typeface="Consolas"/>
                <a:cs typeface="Consolas"/>
              </a:rPr>
              <a:t>                      switch</a:t>
            </a:r>
            <a:r>
              <a:rPr lang="en-US" sz="2400" dirty="0">
                <a:latin typeface="Consolas"/>
                <a:cs typeface="Consolas"/>
              </a:rPr>
              <a:t>=</a:t>
            </a:r>
            <a:r>
              <a:rPr lang="en-US" sz="2400" dirty="0" err="1">
                <a:latin typeface="Consolas"/>
                <a:cs typeface="Consolas"/>
              </a:rPr>
              <a:t>pkt</a:t>
            </a:r>
            <a:r>
              <a:rPr lang="en-US" sz="2400" dirty="0">
                <a:latin typeface="Consolas"/>
                <a:cs typeface="Consolas"/>
              </a:rPr>
              <a:t>[’switch’]), </a:t>
            </a:r>
            <a:r>
              <a:rPr lang="en-US" sz="2400" dirty="0" smtClean="0">
                <a:latin typeface="Consolas"/>
                <a:cs typeface="Consolas"/>
              </a:rPr>
              <a:t> </a:t>
            </a:r>
          </a:p>
          <a:p>
            <a:pPr marL="0" indent="0">
              <a:buNone/>
            </a:pPr>
            <a:r>
              <a:rPr lang="en-US" sz="2400" dirty="0">
                <a:latin typeface="Consolas"/>
                <a:cs typeface="Consolas"/>
              </a:rPr>
              <a:t> </a:t>
            </a:r>
            <a:r>
              <a:rPr lang="en-US" sz="2400" dirty="0" smtClean="0">
                <a:latin typeface="Consolas"/>
                <a:cs typeface="Consolas"/>
              </a:rPr>
              <a:t>                      </a:t>
            </a:r>
            <a:r>
              <a:rPr lang="en-US" sz="2400" dirty="0" err="1" smtClean="0">
                <a:latin typeface="Consolas"/>
                <a:cs typeface="Consolas"/>
              </a:rPr>
              <a:t>fwd</a:t>
            </a:r>
            <a:r>
              <a:rPr lang="en-US" sz="2400" dirty="0">
                <a:latin typeface="Consolas"/>
                <a:cs typeface="Consolas"/>
              </a:rPr>
              <a:t>(</a:t>
            </a:r>
            <a:r>
              <a:rPr lang="en-US" sz="2400" dirty="0" err="1">
                <a:latin typeface="Consolas"/>
                <a:cs typeface="Consolas"/>
              </a:rPr>
              <a:t>pkt</a:t>
            </a:r>
            <a:r>
              <a:rPr lang="en-US" sz="2400" dirty="0">
                <a:latin typeface="Consolas"/>
                <a:cs typeface="Consolas"/>
              </a:rPr>
              <a:t>[’</a:t>
            </a:r>
            <a:r>
              <a:rPr lang="en-US" sz="2400" dirty="0" err="1">
                <a:latin typeface="Consolas"/>
                <a:cs typeface="Consolas"/>
              </a:rPr>
              <a:t>inport</a:t>
            </a:r>
            <a:r>
              <a:rPr lang="en-US" sz="2400" dirty="0">
                <a:latin typeface="Consolas"/>
                <a:cs typeface="Consolas"/>
              </a:rPr>
              <a:t>’]), </a:t>
            </a:r>
            <a:r>
              <a:rPr lang="en-US" sz="2400" dirty="0" err="1">
                <a:latin typeface="Consolas"/>
                <a:cs typeface="Consolas"/>
              </a:rPr>
              <a:t>self.P</a:t>
            </a:r>
            <a:r>
              <a:rPr lang="en-US" sz="2400" dirty="0">
                <a:latin typeface="Consolas"/>
                <a:cs typeface="Consolas"/>
              </a:rPr>
              <a:t>) </a:t>
            </a:r>
            <a:r>
              <a:rPr lang="en-US" sz="2400" dirty="0" smtClean="0">
                <a:latin typeface="Consolas"/>
                <a:cs typeface="Consolas"/>
              </a:rPr>
              <a:t> </a:t>
            </a:r>
            <a:endParaRPr lang="en-US" sz="2400" dirty="0">
              <a:latin typeface="Consolas"/>
              <a:cs typeface="Consolas"/>
            </a:endParaRPr>
          </a:p>
        </p:txBody>
      </p:sp>
      <p:sp>
        <p:nvSpPr>
          <p:cNvPr id="4" name="Slide Number Placeholder 3"/>
          <p:cNvSpPr>
            <a:spLocks noGrp="1"/>
          </p:cNvSpPr>
          <p:nvPr>
            <p:ph type="sldNum" sz="quarter" idx="12"/>
          </p:nvPr>
        </p:nvSpPr>
        <p:spPr>
          <a:xfrm>
            <a:off x="6553200" y="6356350"/>
            <a:ext cx="2133600" cy="365125"/>
          </a:xfrm>
        </p:spPr>
        <p:txBody>
          <a:bodyPr/>
          <a:lstStyle/>
          <a:p>
            <a:fld id="{502431CD-A83D-384C-97C7-66FF0CCEF56F}" type="slidenum">
              <a:rPr lang="en-US" smtClean="0"/>
              <a:t>24</a:t>
            </a:fld>
            <a:endParaRPr lang="en-US" dirty="0"/>
          </a:p>
        </p:txBody>
      </p:sp>
      <p:sp>
        <p:nvSpPr>
          <p:cNvPr id="15" name="TextBox 14"/>
          <p:cNvSpPr txBox="1"/>
          <p:nvPr/>
        </p:nvSpPr>
        <p:spPr>
          <a:xfrm>
            <a:off x="5023950" y="1394572"/>
            <a:ext cx="3417823" cy="830997"/>
          </a:xfrm>
          <a:prstGeom prst="rect">
            <a:avLst/>
          </a:prstGeom>
          <a:noFill/>
        </p:spPr>
        <p:txBody>
          <a:bodyPr wrap="none" rtlCol="0">
            <a:spAutoFit/>
          </a:bodyPr>
          <a:lstStyle/>
          <a:p>
            <a:r>
              <a:rPr lang="en-US" sz="2400" dirty="0" smtClean="0">
                <a:solidFill>
                  <a:srgbClr val="FF0000"/>
                </a:solidFill>
              </a:rPr>
              <a:t>First packet with unique</a:t>
            </a:r>
          </a:p>
          <a:p>
            <a:r>
              <a:rPr lang="en-US" sz="2400" dirty="0" err="1">
                <a:solidFill>
                  <a:srgbClr val="FF0000"/>
                </a:solidFill>
                <a:latin typeface="Consolas"/>
                <a:cs typeface="Consolas"/>
              </a:rPr>
              <a:t>s</a:t>
            </a:r>
            <a:r>
              <a:rPr lang="en-US" sz="2400" dirty="0" err="1" smtClean="0">
                <a:solidFill>
                  <a:srgbClr val="FF0000"/>
                </a:solidFill>
                <a:latin typeface="Consolas"/>
                <a:cs typeface="Consolas"/>
              </a:rPr>
              <a:t>rcmac</a:t>
            </a:r>
            <a:r>
              <a:rPr lang="en-US" sz="2400" dirty="0" smtClean="0">
                <a:solidFill>
                  <a:srgbClr val="FF0000"/>
                </a:solidFill>
                <a:latin typeface="Consolas"/>
                <a:cs typeface="Consolas"/>
              </a:rPr>
              <a:t>, switch</a:t>
            </a:r>
            <a:endParaRPr lang="en-US" sz="2400" dirty="0">
              <a:solidFill>
                <a:srgbClr val="FF0000"/>
              </a:solidFill>
              <a:latin typeface="Consolas"/>
              <a:cs typeface="Consolas"/>
            </a:endParaRPr>
          </a:p>
        </p:txBody>
      </p:sp>
      <p:cxnSp>
        <p:nvCxnSpPr>
          <p:cNvPr id="16" name="Straight Arrow Connector 15"/>
          <p:cNvCxnSpPr/>
          <p:nvPr/>
        </p:nvCxnSpPr>
        <p:spPr>
          <a:xfrm flipH="1">
            <a:off x="4406900" y="2225569"/>
            <a:ext cx="617050" cy="45413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978990" y="3172572"/>
            <a:ext cx="3007103" cy="461665"/>
          </a:xfrm>
          <a:prstGeom prst="rect">
            <a:avLst/>
          </a:prstGeom>
          <a:noFill/>
        </p:spPr>
        <p:txBody>
          <a:bodyPr wrap="none" rtlCol="0">
            <a:spAutoFit/>
          </a:bodyPr>
          <a:lstStyle/>
          <a:p>
            <a:r>
              <a:rPr lang="en-US" sz="2400" dirty="0" smtClean="0">
                <a:solidFill>
                  <a:srgbClr val="FF0000"/>
                </a:solidFill>
                <a:cs typeface="Consolas"/>
              </a:rPr>
              <a:t>Defined momentarily</a:t>
            </a:r>
            <a:endParaRPr lang="en-US" sz="2400" dirty="0">
              <a:solidFill>
                <a:srgbClr val="FF0000"/>
              </a:solidFill>
              <a:cs typeface="Consolas"/>
            </a:endParaRPr>
          </a:p>
        </p:txBody>
      </p:sp>
      <p:cxnSp>
        <p:nvCxnSpPr>
          <p:cNvPr id="19" name="Straight Arrow Connector 18"/>
          <p:cNvCxnSpPr>
            <a:stCxn id="18" idx="1"/>
          </p:cNvCxnSpPr>
          <p:nvPr/>
        </p:nvCxnSpPr>
        <p:spPr>
          <a:xfrm flipH="1">
            <a:off x="5430350" y="3403405"/>
            <a:ext cx="548640" cy="326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875487" y="4109484"/>
            <a:ext cx="1194257" cy="461665"/>
          </a:xfrm>
          <a:prstGeom prst="rect">
            <a:avLst/>
          </a:prstGeom>
          <a:noFill/>
        </p:spPr>
        <p:txBody>
          <a:bodyPr wrap="none" rtlCol="0">
            <a:spAutoFit/>
          </a:bodyPr>
          <a:lstStyle/>
          <a:p>
            <a:r>
              <a:rPr lang="en-US" sz="2400" dirty="0" smtClean="0">
                <a:solidFill>
                  <a:srgbClr val="FF0000"/>
                </a:solidFill>
                <a:cs typeface="Consolas"/>
              </a:rPr>
              <a:t>to flood </a:t>
            </a:r>
            <a:endParaRPr lang="en-US" sz="2400" dirty="0">
              <a:solidFill>
                <a:srgbClr val="FF0000"/>
              </a:solidFill>
              <a:cs typeface="Consolas"/>
            </a:endParaRPr>
          </a:p>
        </p:txBody>
      </p:sp>
      <p:cxnSp>
        <p:nvCxnSpPr>
          <p:cNvPr id="22" name="Straight Arrow Connector 21"/>
          <p:cNvCxnSpPr/>
          <p:nvPr/>
        </p:nvCxnSpPr>
        <p:spPr>
          <a:xfrm flipH="1" flipV="1">
            <a:off x="3013047" y="3970012"/>
            <a:ext cx="127960" cy="23183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72930" y="5635644"/>
            <a:ext cx="3109745" cy="461665"/>
          </a:xfrm>
          <a:prstGeom prst="rect">
            <a:avLst/>
          </a:prstGeom>
          <a:noFill/>
        </p:spPr>
        <p:txBody>
          <a:bodyPr wrap="none" rtlCol="0">
            <a:spAutoFit/>
          </a:bodyPr>
          <a:lstStyle/>
          <a:p>
            <a:r>
              <a:rPr lang="en-US" sz="2400" dirty="0" smtClean="0">
                <a:solidFill>
                  <a:srgbClr val="FF0000"/>
                </a:solidFill>
                <a:cs typeface="Consolas"/>
              </a:rPr>
              <a:t>If newly learned MAC</a:t>
            </a:r>
          </a:p>
        </p:txBody>
      </p:sp>
      <p:cxnSp>
        <p:nvCxnSpPr>
          <p:cNvPr id="26" name="Straight Arrow Connector 25"/>
          <p:cNvCxnSpPr/>
          <p:nvPr/>
        </p:nvCxnSpPr>
        <p:spPr>
          <a:xfrm flipV="1">
            <a:off x="3428993" y="5437909"/>
            <a:ext cx="519552" cy="24245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2291250" y="1555750"/>
            <a:ext cx="407500" cy="27031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751500" y="1150114"/>
            <a:ext cx="2775119" cy="461665"/>
          </a:xfrm>
          <a:prstGeom prst="rect">
            <a:avLst/>
          </a:prstGeom>
          <a:noFill/>
        </p:spPr>
        <p:txBody>
          <a:bodyPr wrap="none" rtlCol="0">
            <a:spAutoFit/>
          </a:bodyPr>
          <a:lstStyle/>
          <a:p>
            <a:r>
              <a:rPr lang="en-US" sz="2400" dirty="0" smtClean="0">
                <a:solidFill>
                  <a:srgbClr val="FF0000"/>
                </a:solidFill>
              </a:rPr>
              <a:t>Time-series object</a:t>
            </a:r>
          </a:p>
        </p:txBody>
      </p:sp>
      <p:sp>
        <p:nvSpPr>
          <p:cNvPr id="17" name="TextBox 16"/>
          <p:cNvSpPr txBox="1"/>
          <p:nvPr/>
        </p:nvSpPr>
        <p:spPr>
          <a:xfrm>
            <a:off x="4181582" y="1836531"/>
            <a:ext cx="4683018" cy="430887"/>
          </a:xfrm>
          <a:prstGeom prst="rect">
            <a:avLst/>
          </a:prstGeom>
          <a:noFill/>
        </p:spPr>
        <p:txBody>
          <a:bodyPr wrap="none" rtlCol="0">
            <a:spAutoFit/>
          </a:bodyPr>
          <a:lstStyle/>
          <a:p>
            <a:r>
              <a:rPr lang="en-US" sz="2200" dirty="0">
                <a:solidFill>
                  <a:srgbClr val="FF0000"/>
                </a:solidFill>
                <a:latin typeface="Consolas"/>
                <a:cs typeface="Consolas"/>
              </a:rPr>
              <a:t>i</a:t>
            </a:r>
            <a:r>
              <a:rPr lang="en-US" sz="2200" dirty="0" smtClean="0">
                <a:solidFill>
                  <a:srgbClr val="FF0000"/>
                </a:solidFill>
                <a:latin typeface="Consolas"/>
                <a:cs typeface="Consolas"/>
              </a:rPr>
              <a:t>f_(P,C1,C2) = P[C1]</a:t>
            </a:r>
            <a:r>
              <a:rPr lang="en-US" sz="2200" dirty="0" smtClean="0">
                <a:solidFill>
                  <a:srgbClr val="FF0000"/>
                </a:solidFill>
                <a:cs typeface="Consolas"/>
              </a:rPr>
              <a:t> </a:t>
            </a:r>
            <a:r>
              <a:rPr lang="en-US" sz="2200" dirty="0" smtClean="0">
                <a:solidFill>
                  <a:srgbClr val="FF0000"/>
                </a:solidFill>
                <a:latin typeface="Consolas"/>
                <a:cs typeface="Consolas"/>
              </a:rPr>
              <a:t>|</a:t>
            </a:r>
            <a:r>
              <a:rPr lang="en-US" sz="2200" dirty="0" smtClean="0">
                <a:solidFill>
                  <a:srgbClr val="FF0000"/>
                </a:solidFill>
                <a:cs typeface="Consolas"/>
              </a:rPr>
              <a:t> </a:t>
            </a:r>
            <a:r>
              <a:rPr lang="en-US" sz="2200" dirty="0" smtClean="0">
                <a:solidFill>
                  <a:srgbClr val="FF0000"/>
                </a:solidFill>
                <a:latin typeface="Consolas"/>
                <a:cs typeface="Consolas"/>
              </a:rPr>
              <a:t>~P[C2]</a:t>
            </a:r>
            <a:endParaRPr lang="en-US" sz="2200" dirty="0">
              <a:solidFill>
                <a:srgbClr val="FF0000"/>
              </a:solidFill>
              <a:latin typeface="Consolas"/>
              <a:cs typeface="Consolas"/>
            </a:endParaRPr>
          </a:p>
        </p:txBody>
      </p:sp>
      <p:cxnSp>
        <p:nvCxnSpPr>
          <p:cNvPr id="20" name="Straight Arrow Connector 19"/>
          <p:cNvCxnSpPr/>
          <p:nvPr/>
        </p:nvCxnSpPr>
        <p:spPr>
          <a:xfrm flipH="1">
            <a:off x="2987040" y="2267418"/>
            <a:ext cx="2234397" cy="27922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221437" y="4042529"/>
            <a:ext cx="1553580" cy="461665"/>
          </a:xfrm>
          <a:prstGeom prst="rect">
            <a:avLst/>
          </a:prstGeom>
          <a:noFill/>
        </p:spPr>
        <p:txBody>
          <a:bodyPr wrap="none" rtlCol="0">
            <a:spAutoFit/>
          </a:bodyPr>
          <a:lstStyle/>
          <a:p>
            <a:r>
              <a:rPr lang="en-US" sz="2400" dirty="0">
                <a:solidFill>
                  <a:srgbClr val="FF0000"/>
                </a:solidFill>
                <a:cs typeface="Consolas"/>
              </a:rPr>
              <a:t>a</a:t>
            </a:r>
            <a:r>
              <a:rPr lang="en-US" sz="2400" dirty="0" smtClean="0">
                <a:solidFill>
                  <a:srgbClr val="FF0000"/>
                </a:solidFill>
                <a:cs typeface="Consolas"/>
              </a:rPr>
              <a:t>nd query </a:t>
            </a:r>
            <a:endParaRPr lang="en-US" sz="2400" dirty="0">
              <a:solidFill>
                <a:srgbClr val="FF0000"/>
              </a:solidFill>
              <a:cs typeface="Consolas"/>
            </a:endParaRPr>
          </a:p>
        </p:txBody>
      </p:sp>
      <p:cxnSp>
        <p:nvCxnSpPr>
          <p:cNvPr id="24" name="Straight Arrow Connector 23"/>
          <p:cNvCxnSpPr/>
          <p:nvPr/>
        </p:nvCxnSpPr>
        <p:spPr>
          <a:xfrm flipH="1" flipV="1">
            <a:off x="4540036" y="4042530"/>
            <a:ext cx="681401" cy="15931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92100" y="4296586"/>
            <a:ext cx="2848907" cy="830997"/>
          </a:xfrm>
          <a:prstGeom prst="rect">
            <a:avLst/>
          </a:prstGeom>
          <a:noFill/>
        </p:spPr>
        <p:txBody>
          <a:bodyPr wrap="none" rtlCol="0">
            <a:spAutoFit/>
          </a:bodyPr>
          <a:lstStyle/>
          <a:p>
            <a:r>
              <a:rPr lang="en-US" sz="2400" dirty="0" smtClean="0">
                <a:solidFill>
                  <a:srgbClr val="FF0000"/>
                </a:solidFill>
                <a:cs typeface="Consolas"/>
              </a:rPr>
              <a:t>Initialize current</a:t>
            </a:r>
          </a:p>
          <a:p>
            <a:r>
              <a:rPr lang="en-US" sz="2400" dirty="0">
                <a:solidFill>
                  <a:srgbClr val="FF0000"/>
                </a:solidFill>
                <a:cs typeface="Consolas"/>
              </a:rPr>
              <a:t>v</a:t>
            </a:r>
            <a:r>
              <a:rPr lang="en-US" sz="2400" dirty="0" smtClean="0">
                <a:solidFill>
                  <a:srgbClr val="FF0000"/>
                </a:solidFill>
                <a:cs typeface="Consolas"/>
              </a:rPr>
              <a:t>alue of time series </a:t>
            </a:r>
            <a:endParaRPr lang="en-US" sz="2400" dirty="0">
              <a:solidFill>
                <a:srgbClr val="FF0000"/>
              </a:solidFill>
              <a:cs typeface="Consolas"/>
            </a:endParaRPr>
          </a:p>
        </p:txBody>
      </p:sp>
      <p:cxnSp>
        <p:nvCxnSpPr>
          <p:cNvPr id="30" name="Straight Arrow Connector 29"/>
          <p:cNvCxnSpPr/>
          <p:nvPr/>
        </p:nvCxnSpPr>
        <p:spPr>
          <a:xfrm flipV="1">
            <a:off x="1466273" y="4042530"/>
            <a:ext cx="0" cy="37937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400384" y="6303182"/>
            <a:ext cx="4444095" cy="461665"/>
          </a:xfrm>
          <a:prstGeom prst="rect">
            <a:avLst/>
          </a:prstGeom>
          <a:noFill/>
        </p:spPr>
        <p:txBody>
          <a:bodyPr wrap="none" rtlCol="0">
            <a:spAutoFit/>
          </a:bodyPr>
          <a:lstStyle/>
          <a:p>
            <a:r>
              <a:rPr lang="en-US" sz="2400" dirty="0" smtClean="0">
                <a:solidFill>
                  <a:srgbClr val="FF0000"/>
                </a:solidFill>
                <a:cs typeface="Consolas"/>
              </a:rPr>
              <a:t>Forward directly to learned port</a:t>
            </a:r>
          </a:p>
        </p:txBody>
      </p:sp>
      <p:cxnSp>
        <p:nvCxnSpPr>
          <p:cNvPr id="38" name="Straight Arrow Connector 37"/>
          <p:cNvCxnSpPr/>
          <p:nvPr/>
        </p:nvCxnSpPr>
        <p:spPr>
          <a:xfrm flipV="1">
            <a:off x="3743405" y="6143490"/>
            <a:ext cx="470686" cy="21286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4776331" y="4051759"/>
            <a:ext cx="4136769" cy="461665"/>
          </a:xfrm>
          <a:prstGeom prst="rect">
            <a:avLst/>
          </a:prstGeom>
          <a:noFill/>
        </p:spPr>
        <p:txBody>
          <a:bodyPr wrap="none" rtlCol="0">
            <a:spAutoFit/>
          </a:bodyPr>
          <a:lstStyle/>
          <a:p>
            <a:r>
              <a:rPr lang="en-US" sz="2400" dirty="0" smtClean="0">
                <a:solidFill>
                  <a:srgbClr val="FF0000"/>
                </a:solidFill>
                <a:cs typeface="Consolas"/>
              </a:rPr>
              <a:t>Otherwise, policy unchanged</a:t>
            </a:r>
          </a:p>
        </p:txBody>
      </p:sp>
      <p:cxnSp>
        <p:nvCxnSpPr>
          <p:cNvPr id="47" name="Straight Arrow Connector 46"/>
          <p:cNvCxnSpPr/>
          <p:nvPr/>
        </p:nvCxnSpPr>
        <p:spPr>
          <a:xfrm>
            <a:off x="8255000" y="4571149"/>
            <a:ext cx="0" cy="124776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153560" y="4074849"/>
            <a:ext cx="2699477" cy="461665"/>
          </a:xfrm>
          <a:prstGeom prst="rect">
            <a:avLst/>
          </a:prstGeom>
          <a:noFill/>
        </p:spPr>
        <p:txBody>
          <a:bodyPr wrap="none" rtlCol="0">
            <a:spAutoFit/>
          </a:bodyPr>
          <a:lstStyle/>
          <a:p>
            <a:r>
              <a:rPr lang="en-US" sz="2400" dirty="0" smtClean="0">
                <a:solidFill>
                  <a:srgbClr val="FF0000"/>
                </a:solidFill>
                <a:cs typeface="Consolas"/>
              </a:rPr>
              <a:t>Update current </a:t>
            </a:r>
            <a:r>
              <a:rPr lang="en-US" sz="2400" dirty="0" err="1" smtClean="0">
                <a:solidFill>
                  <a:srgbClr val="FF0000"/>
                </a:solidFill>
                <a:cs typeface="Consolas"/>
              </a:rPr>
              <a:t>val</a:t>
            </a:r>
            <a:endParaRPr lang="en-US" sz="2400" dirty="0" smtClean="0">
              <a:solidFill>
                <a:srgbClr val="FF0000"/>
              </a:solidFill>
              <a:cs typeface="Consolas"/>
            </a:endParaRPr>
          </a:p>
        </p:txBody>
      </p:sp>
      <p:cxnSp>
        <p:nvCxnSpPr>
          <p:cNvPr id="51" name="Straight Arrow Connector 50"/>
          <p:cNvCxnSpPr/>
          <p:nvPr/>
        </p:nvCxnSpPr>
        <p:spPr>
          <a:xfrm>
            <a:off x="1751501" y="4504194"/>
            <a:ext cx="0" cy="51286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135989976"/>
      </p:ext>
    </p:extLst>
  </p:cSld>
  <p:clrMapOvr>
    <a:masterClrMapping/>
  </p:clrMapOvr>
  <mc:AlternateContent xmlns:mc="http://schemas.openxmlformats.org/markup-compatibility/2006" xmlns:p14="http://schemas.microsoft.com/office/powerpoint/2010/main">
    <mc:Choice Requires="p14">
      <p:transition spd="slow" p14:dur="2000" advTm="72337"/>
    </mc:Choice>
    <mc:Fallback xmlns="">
      <p:transition xmlns:p14="http://schemas.microsoft.com/office/powerpoint/2010/main" spd="slow" advTm="7233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3"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7"/>
                                        </p:tgtEl>
                                        <p:attrNameLst>
                                          <p:attrName>style.visibility</p:attrName>
                                        </p:attrNameLst>
                                      </p:cBhvr>
                                      <p:to>
                                        <p:strVal val="hidden"/>
                                      </p:to>
                                    </p:set>
                                  </p:childTnLst>
                                </p:cTn>
                              </p:par>
                              <p:par>
                                <p:cTn id="15" presetID="1" presetClass="exit" presetSubtype="0" fill="hold" grpId="2" nodeType="withEffect">
                                  <p:stCondLst>
                                    <p:cond delay="0"/>
                                  </p:stCondLst>
                                  <p:childTnLst>
                                    <p:set>
                                      <p:cBhvr>
                                        <p:cTn id="16" dur="1" fill="hold">
                                          <p:stCondLst>
                                            <p:cond delay="0"/>
                                          </p:stCondLst>
                                        </p:cTn>
                                        <p:tgtEl>
                                          <p:spTgt spid="29"/>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6"/>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5"/>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18"/>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9"/>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22"/>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1"/>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par>
                                <p:cTn id="67" presetID="1" presetClass="exit" presetSubtype="0" fill="hold" nodeType="withEffect">
                                  <p:stCondLst>
                                    <p:cond delay="0"/>
                                  </p:stCondLst>
                                  <p:childTnLst>
                                    <p:set>
                                      <p:cBhvr>
                                        <p:cTn id="68" dur="1" fill="hold">
                                          <p:stCondLst>
                                            <p:cond delay="0"/>
                                          </p:stCondLst>
                                        </p:cTn>
                                        <p:tgtEl>
                                          <p:spTgt spid="27"/>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par>
                                <p:cTn id="71" presetID="1" presetClass="exit" presetSubtype="0" fill="hold" grpId="1" nodeType="withEffect">
                                  <p:stCondLst>
                                    <p:cond delay="0"/>
                                  </p:stCondLst>
                                  <p:childTnLst>
                                    <p:set>
                                      <p:cBhvr>
                                        <p:cTn id="72" dur="1" fill="hold">
                                          <p:stCondLst>
                                            <p:cond delay="0"/>
                                          </p:stCondLst>
                                        </p:cTn>
                                        <p:tgtEl>
                                          <p:spTgt spid="29"/>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24"/>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23"/>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30"/>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28"/>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3">
                                            <p:txEl>
                                              <p:pRg st="8" end="8"/>
                                            </p:tx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
                                            <p:txEl>
                                              <p:pRg st="9" end="9"/>
                                            </p:txEl>
                                          </p:spTgt>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0"/>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5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2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3">
                                            <p:txEl>
                                              <p:pRg st="10" end="10"/>
                                            </p:txEl>
                                          </p:spTgt>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3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6"/>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4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7"/>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8" grpId="0"/>
      <p:bldP spid="18" grpId="1"/>
      <p:bldP spid="21" grpId="0"/>
      <p:bldP spid="21" grpId="1"/>
      <p:bldP spid="25" grpId="0"/>
      <p:bldP spid="29" grpId="0"/>
      <p:bldP spid="29" grpId="1"/>
      <p:bldP spid="29" grpId="2"/>
      <p:bldP spid="29" grpId="3"/>
      <p:bldP spid="17" grpId="0"/>
      <p:bldP spid="23" grpId="0"/>
      <p:bldP spid="23" grpId="1"/>
      <p:bldP spid="28" grpId="0"/>
      <p:bldP spid="28" grpId="1"/>
      <p:bldP spid="37" grpId="0"/>
      <p:bldP spid="46" grpId="0"/>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onsolas"/>
                <a:cs typeface="Consolas"/>
              </a:rPr>
              <a:t>Pyretic</a:t>
            </a:r>
            <a:r>
              <a:rPr lang="en-US" dirty="0" err="1" smtClean="0"/>
              <a:t>’s</a:t>
            </a:r>
            <a:r>
              <a:rPr lang="en-US" dirty="0" smtClean="0"/>
              <a:t> Design</a:t>
            </a:r>
            <a:endParaRPr lang="en-US" dirty="0"/>
          </a:p>
        </p:txBody>
      </p:sp>
      <p:sp>
        <p:nvSpPr>
          <p:cNvPr id="3" name="Content Placeholder 2"/>
          <p:cNvSpPr>
            <a:spLocks noGrp="1"/>
          </p:cNvSpPr>
          <p:nvPr>
            <p:ph idx="1"/>
          </p:nvPr>
        </p:nvSpPr>
        <p:spPr/>
        <p:txBody>
          <a:bodyPr/>
          <a:lstStyle/>
          <a:p>
            <a:r>
              <a:rPr lang="en-US" dirty="0" smtClean="0">
                <a:solidFill>
                  <a:srgbClr val="BFBFBF"/>
                </a:solidFill>
              </a:rPr>
              <a:t>Monitoring Load Balancer</a:t>
            </a:r>
          </a:p>
          <a:p>
            <a:pPr lvl="1"/>
            <a:r>
              <a:rPr lang="en-US" dirty="0" smtClean="0">
                <a:solidFill>
                  <a:srgbClr val="BFBFBF"/>
                </a:solidFill>
              </a:rPr>
              <a:t>Encode Policies as Functions</a:t>
            </a:r>
          </a:p>
          <a:p>
            <a:pPr lvl="1"/>
            <a:r>
              <a:rPr lang="en-US" dirty="0" smtClean="0">
                <a:solidFill>
                  <a:srgbClr val="BFBFBF"/>
                </a:solidFill>
              </a:rPr>
              <a:t>Compositional </a:t>
            </a:r>
            <a:r>
              <a:rPr lang="en-US" dirty="0">
                <a:solidFill>
                  <a:srgbClr val="BFBFBF"/>
                </a:solidFill>
              </a:rPr>
              <a:t>Operators</a:t>
            </a:r>
          </a:p>
          <a:p>
            <a:pPr lvl="1"/>
            <a:r>
              <a:rPr lang="en-US" dirty="0" smtClean="0">
                <a:solidFill>
                  <a:srgbClr val="BFBFBF"/>
                </a:solidFill>
              </a:rPr>
              <a:t>Queries as Forwarding Policies</a:t>
            </a:r>
          </a:p>
          <a:p>
            <a:r>
              <a:rPr lang="en-US" dirty="0" smtClean="0">
                <a:solidFill>
                  <a:srgbClr val="BFBFBF"/>
                </a:solidFill>
              </a:rPr>
              <a:t>MAC-Learning Module</a:t>
            </a:r>
          </a:p>
          <a:p>
            <a:pPr lvl="1"/>
            <a:r>
              <a:rPr lang="en-US" dirty="0" smtClean="0">
                <a:solidFill>
                  <a:srgbClr val="BFBFBF"/>
                </a:solidFill>
              </a:rPr>
              <a:t>Dynamic Policies</a:t>
            </a:r>
          </a:p>
          <a:p>
            <a:r>
              <a:rPr lang="en-US" dirty="0" smtClean="0"/>
              <a:t>“One Big Switch” Topology Abstraction</a:t>
            </a:r>
          </a:p>
          <a:p>
            <a:pPr lvl="1"/>
            <a:r>
              <a:rPr lang="en-US" dirty="0" smtClean="0"/>
              <a:t>Extensible packet model</a:t>
            </a:r>
          </a:p>
          <a:p>
            <a:pPr marL="0" indent="0">
              <a:buNone/>
            </a:pP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502431CD-A83D-384C-97C7-66FF0CCEF56F}" type="slidenum">
              <a:rPr lang="en-US" smtClean="0"/>
              <a:t>25</a:t>
            </a:fld>
            <a:endParaRPr lang="en-US" dirty="0"/>
          </a:p>
        </p:txBody>
      </p:sp>
      <p:pic>
        <p:nvPicPr>
          <p:cNvPr id="5" name="Picture 4" descr="glossy-flame-hi.png"/>
          <p:cNvPicPr>
            <a:picLocks noChangeAspect="1"/>
          </p:cNvPicPr>
          <p:nvPr/>
        </p:nvPicPr>
        <p:blipFill>
          <a:blip r:embed="rId3">
            <a:alphaModFix amt="85000"/>
            <a:extLst>
              <a:ext uri="{28A0092B-C50C-407E-A947-70E740481C1C}">
                <a14:useLocalDpi xmlns:a14="http://schemas.microsoft.com/office/drawing/2010/main" val="0"/>
              </a:ext>
            </a:extLst>
          </a:blip>
          <a:stretch>
            <a:fillRect/>
          </a:stretch>
        </p:blipFill>
        <p:spPr>
          <a:xfrm>
            <a:off x="6606832" y="303954"/>
            <a:ext cx="2342036" cy="3045671"/>
          </a:xfrm>
          <a:prstGeom prst="rect">
            <a:avLst/>
          </a:prstGeom>
        </p:spPr>
      </p:pic>
    </p:spTree>
    <p:extLst>
      <p:ext uri="{BB962C8B-B14F-4D97-AF65-F5344CB8AC3E}">
        <p14:creationId xmlns:p14="http://schemas.microsoft.com/office/powerpoint/2010/main" val="1478409050"/>
      </p:ext>
    </p:extLst>
  </p:cSld>
  <p:clrMapOvr>
    <a:masterClrMapping/>
  </p:clrMapOvr>
  <mc:AlternateContent xmlns:mc="http://schemas.openxmlformats.org/markup-compatibility/2006" xmlns:p14="http://schemas.microsoft.com/office/powerpoint/2010/main">
    <mc:Choice Requires="p14">
      <p:transition spd="slow" p14:dur="2000" advTm="6509"/>
    </mc:Choice>
    <mc:Fallback xmlns="">
      <p:transition xmlns:p14="http://schemas.microsoft.com/office/powerpoint/2010/main" spd="slow" advTm="6509"/>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02431CD-A83D-384C-97C7-66FF0CCEF56F}" type="slidenum">
              <a:rPr lang="en-US" smtClean="0"/>
              <a:t>26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69239897"/>
              </p:ext>
            </p:extLst>
          </p:nvPr>
        </p:nvGraphicFramePr>
        <p:xfrm>
          <a:off x="350173" y="1247525"/>
          <a:ext cx="3467334" cy="4267200"/>
        </p:xfrm>
        <a:graphic>
          <a:graphicData uri="http://schemas.openxmlformats.org/drawingml/2006/table">
            <a:tbl>
              <a:tblPr firstRow="1" bandRow="1">
                <a:tableStyleId>{2D5ABB26-0587-4C30-8999-92F81FD0307C}</a:tableStyleId>
              </a:tblPr>
              <a:tblGrid>
                <a:gridCol w="1258188"/>
                <a:gridCol w="1104573"/>
                <a:gridCol w="1104573"/>
              </a:tblGrid>
              <a:tr h="370840">
                <a:tc>
                  <a:txBody>
                    <a:bodyPr/>
                    <a:lstStyle/>
                    <a:p>
                      <a:r>
                        <a:rPr lang="en-US" sz="2200" b="1" dirty="0" smtClean="0">
                          <a:latin typeface="Consolas"/>
                          <a:cs typeface="Consolas"/>
                        </a:rPr>
                        <a:t>Field</a:t>
                      </a:r>
                      <a:endParaRPr lang="en-US" sz="2200" b="1"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r>
                        <a:rPr lang="en-US" sz="2200" b="1" dirty="0" smtClean="0">
                          <a:latin typeface="Consolas"/>
                          <a:cs typeface="Consolas"/>
                        </a:rPr>
                        <a:t>Val[0]</a:t>
                      </a:r>
                      <a:endParaRPr lang="en-US" sz="2200" b="1"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r>
                        <a:rPr lang="en-US" sz="2200" b="1" dirty="0" smtClean="0">
                          <a:solidFill>
                            <a:srgbClr val="FF0000"/>
                          </a:solidFill>
                          <a:latin typeface="Consolas"/>
                          <a:cs typeface="Consolas"/>
                        </a:rPr>
                        <a:t>Val[1]</a:t>
                      </a:r>
                      <a:endParaRPr lang="en-US" sz="2200" b="1" dirty="0">
                        <a:solidFill>
                          <a:srgbClr val="FF0000"/>
                        </a:solidFill>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r>
              <a:tr h="370840">
                <a:tc>
                  <a:txBody>
                    <a:bodyPr/>
                    <a:lstStyle/>
                    <a:p>
                      <a:r>
                        <a:rPr lang="en-US" sz="2200" dirty="0" err="1" smtClean="0">
                          <a:latin typeface="Consolas"/>
                          <a:cs typeface="Consolas"/>
                        </a:rPr>
                        <a:t>srcmac</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200" dirty="0" err="1" smtClean="0">
                          <a:latin typeface="Consolas"/>
                          <a:cs typeface="Consolas"/>
                        </a:rPr>
                        <a:t>dstmac</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200" dirty="0" smtClean="0">
                          <a:latin typeface="Consolas"/>
                          <a:cs typeface="Consolas"/>
                        </a:rPr>
                        <a:t>proto</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200" dirty="0" err="1" smtClean="0">
                          <a:latin typeface="Consolas"/>
                          <a:cs typeface="Consolas"/>
                        </a:rPr>
                        <a:t>srcip</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200" dirty="0" smtClean="0">
                          <a:latin typeface="Consolas"/>
                          <a:cs typeface="Consolas"/>
                        </a:rPr>
                        <a:t>...</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200" dirty="0" smtClean="0">
                          <a:solidFill>
                            <a:srgbClr val="FF0000"/>
                          </a:solidFill>
                          <a:latin typeface="Consolas"/>
                          <a:cs typeface="Consolas"/>
                        </a:rPr>
                        <a:t>switch</a:t>
                      </a:r>
                      <a:endParaRPr lang="en-US" sz="2200" dirty="0">
                        <a:solidFill>
                          <a:srgbClr val="FF0000"/>
                        </a:solidFill>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200" dirty="0" err="1" smtClean="0">
                          <a:solidFill>
                            <a:srgbClr val="FF0000"/>
                          </a:solidFill>
                          <a:latin typeface="Consolas"/>
                          <a:cs typeface="Consolas"/>
                        </a:rPr>
                        <a:t>inport</a:t>
                      </a:r>
                      <a:endParaRPr lang="en-US" sz="2200" dirty="0">
                        <a:solidFill>
                          <a:srgbClr val="FF0000"/>
                        </a:solidFill>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200" dirty="0" err="1" smtClean="0">
                          <a:solidFill>
                            <a:srgbClr val="FF0000"/>
                          </a:solidFill>
                          <a:latin typeface="Consolas"/>
                          <a:cs typeface="Consolas"/>
                        </a:rPr>
                        <a:t>outport</a:t>
                      </a:r>
                      <a:endParaRPr lang="en-US" sz="2200" dirty="0">
                        <a:solidFill>
                          <a:srgbClr val="FF0000"/>
                        </a:solidFill>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200" dirty="0" err="1" smtClean="0">
                          <a:solidFill>
                            <a:srgbClr val="FF0000"/>
                          </a:solidFill>
                          <a:latin typeface="Consolas"/>
                          <a:cs typeface="Consolas"/>
                        </a:rPr>
                        <a:t>vswitch</a:t>
                      </a:r>
                      <a:endParaRPr lang="en-US" sz="2200" dirty="0">
                        <a:solidFill>
                          <a:srgbClr val="FF0000"/>
                        </a:solidFill>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25" name="Rectangle 24"/>
          <p:cNvSpPr/>
          <p:nvPr/>
        </p:nvSpPr>
        <p:spPr>
          <a:xfrm>
            <a:off x="2713807" y="1117600"/>
            <a:ext cx="1268549" cy="4497614"/>
          </a:xfrm>
          <a:prstGeom prst="rect">
            <a:avLst/>
          </a:prstGeom>
          <a:blipFill rotWithShape="1">
            <a:blip r:embed="rId4"/>
            <a:stretch>
              <a:fillRect/>
            </a:stretch>
          </a:blipFill>
          <a:ln w="127000">
            <a:no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Rectangle 10"/>
          <p:cNvSpPr/>
          <p:nvPr/>
        </p:nvSpPr>
        <p:spPr>
          <a:xfrm>
            <a:off x="222250" y="5088689"/>
            <a:ext cx="3714750" cy="568208"/>
          </a:xfrm>
          <a:prstGeom prst="rect">
            <a:avLst/>
          </a:prstGeom>
          <a:blipFill rotWithShape="1">
            <a:blip r:embed="rId4"/>
            <a:stretch>
              <a:fillRect/>
            </a:stretch>
          </a:blipFill>
          <a:ln w="127000">
            <a:no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Rectangle 23"/>
          <p:cNvSpPr/>
          <p:nvPr/>
        </p:nvSpPr>
        <p:spPr>
          <a:xfrm>
            <a:off x="334298" y="3814305"/>
            <a:ext cx="3714750" cy="1290258"/>
          </a:xfrm>
          <a:prstGeom prst="rect">
            <a:avLst/>
          </a:prstGeom>
          <a:blipFill rotWithShape="1">
            <a:blip r:embed="rId4"/>
            <a:stretch>
              <a:fillRect/>
            </a:stretch>
          </a:blipFill>
          <a:ln w="127000">
            <a:no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Content Placeholder 2"/>
          <p:cNvSpPr txBox="1">
            <a:spLocks/>
          </p:cNvSpPr>
          <p:nvPr/>
        </p:nvSpPr>
        <p:spPr>
          <a:xfrm>
            <a:off x="4079875" y="753411"/>
            <a:ext cx="5239563" cy="493871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smtClean="0"/>
          </a:p>
          <a:p>
            <a:r>
              <a:rPr lang="en-US" dirty="0" smtClean="0"/>
              <a:t>All </a:t>
            </a:r>
            <a:r>
              <a:rPr lang="en-US" dirty="0" err="1" smtClean="0"/>
              <a:t>OpenFlow</a:t>
            </a:r>
            <a:r>
              <a:rPr lang="en-US" dirty="0" smtClean="0"/>
              <a:t> fields</a:t>
            </a:r>
          </a:p>
          <a:p>
            <a:r>
              <a:rPr lang="en-US" dirty="0" smtClean="0">
                <a:solidFill>
                  <a:srgbClr val="FF0000"/>
                </a:solidFill>
              </a:rPr>
              <a:t>Location fields</a:t>
            </a:r>
          </a:p>
          <a:p>
            <a:r>
              <a:rPr lang="en-US" dirty="0" smtClean="0">
                <a:solidFill>
                  <a:srgbClr val="FF0000"/>
                </a:solidFill>
              </a:rPr>
              <a:t>Virtual</a:t>
            </a:r>
            <a:r>
              <a:rPr lang="en-US" i="1" dirty="0" smtClean="0">
                <a:solidFill>
                  <a:srgbClr val="FF0000"/>
                </a:solidFill>
              </a:rPr>
              <a:t> </a:t>
            </a:r>
            <a:r>
              <a:rPr lang="en-US" dirty="0" smtClean="0">
                <a:solidFill>
                  <a:srgbClr val="FF0000"/>
                </a:solidFill>
              </a:rPr>
              <a:t>fields</a:t>
            </a:r>
          </a:p>
          <a:p>
            <a:r>
              <a:rPr lang="en-US" dirty="0" smtClean="0">
                <a:solidFill>
                  <a:srgbClr val="FF0000"/>
                </a:solidFill>
              </a:rPr>
              <a:t>Stacks of values</a:t>
            </a:r>
          </a:p>
          <a:p>
            <a:pPr lvl="1"/>
            <a:r>
              <a:rPr lang="en-US" sz="2600" dirty="0">
                <a:latin typeface="Consolas"/>
                <a:cs typeface="Consolas"/>
              </a:rPr>
              <a:t>push(h=v)</a:t>
            </a:r>
          </a:p>
          <a:p>
            <a:pPr lvl="1"/>
            <a:r>
              <a:rPr lang="en-US" sz="2600" dirty="0" smtClean="0">
                <a:latin typeface="Consolas"/>
                <a:cs typeface="Consolas"/>
              </a:rPr>
              <a:t>pop</a:t>
            </a:r>
            <a:r>
              <a:rPr lang="en-US" sz="2600" dirty="0">
                <a:latin typeface="Consolas"/>
                <a:cs typeface="Consolas"/>
              </a:rPr>
              <a:t>(h)</a:t>
            </a:r>
          </a:p>
          <a:p>
            <a:pPr lvl="1"/>
            <a:r>
              <a:rPr lang="en-US" sz="2600" dirty="0" smtClean="0"/>
              <a:t>Actions </a:t>
            </a:r>
            <a:r>
              <a:rPr lang="en-US" sz="2600" dirty="0"/>
              <a:t>and matches         </a:t>
            </a:r>
            <a:r>
              <a:rPr lang="en-US" sz="2600" dirty="0" smtClean="0"/>
              <a:t>use (currently) top value</a:t>
            </a:r>
            <a:endParaRPr lang="en-US" sz="2600" dirty="0"/>
          </a:p>
        </p:txBody>
      </p:sp>
      <p:cxnSp>
        <p:nvCxnSpPr>
          <p:cNvPr id="13" name="Straight Arrow Connector 12"/>
          <p:cNvCxnSpPr/>
          <p:nvPr/>
        </p:nvCxnSpPr>
        <p:spPr>
          <a:xfrm flipH="1">
            <a:off x="1524000" y="2365375"/>
            <a:ext cx="2555875" cy="155575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1524000" y="2916822"/>
            <a:ext cx="2555875" cy="235367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22250" y="5656897"/>
            <a:ext cx="8620125" cy="1015663"/>
          </a:xfrm>
          <a:prstGeom prst="rect">
            <a:avLst/>
          </a:prstGeom>
          <a:noFill/>
        </p:spPr>
        <p:txBody>
          <a:bodyPr wrap="square" rtlCol="0">
            <a:spAutoFit/>
          </a:bodyPr>
          <a:lstStyle/>
          <a:p>
            <a:pPr algn="ctr"/>
            <a:r>
              <a:rPr lang="en-US" sz="3000" dirty="0" smtClean="0"/>
              <a:t>Implemented on </a:t>
            </a:r>
            <a:r>
              <a:rPr lang="en-US" sz="3000" dirty="0" err="1" smtClean="0"/>
              <a:t>OpenFlow</a:t>
            </a:r>
            <a:r>
              <a:rPr lang="en-US" sz="3000" dirty="0" smtClean="0"/>
              <a:t> by mapping extended field values to VLAN tags/MPLS labels</a:t>
            </a:r>
          </a:p>
        </p:txBody>
      </p:sp>
      <p:sp>
        <p:nvSpPr>
          <p:cNvPr id="17" name="Title 1"/>
          <p:cNvSpPr>
            <a:spLocks noGrp="1"/>
          </p:cNvSpPr>
          <p:nvPr>
            <p:ph type="title"/>
          </p:nvPr>
        </p:nvSpPr>
        <p:spPr>
          <a:xfrm>
            <a:off x="457200" y="163513"/>
            <a:ext cx="8229600" cy="1143000"/>
          </a:xfrm>
        </p:spPr>
        <p:txBody>
          <a:bodyPr>
            <a:normAutofit fontScale="90000"/>
          </a:bodyPr>
          <a:lstStyle/>
          <a:p>
            <a:r>
              <a:rPr lang="en-US" dirty="0" smtClean="0">
                <a:latin typeface="+mn-lt"/>
                <a:cs typeface="Consolas"/>
              </a:rPr>
              <a:t>Extensible </a:t>
            </a:r>
            <a:r>
              <a:rPr lang="en-US" dirty="0" smtClean="0">
                <a:latin typeface="Consolas"/>
                <a:cs typeface="Consolas"/>
              </a:rPr>
              <a:t>Pyretic</a:t>
            </a:r>
            <a:r>
              <a:rPr lang="en-US" dirty="0" smtClean="0"/>
              <a:t> Packet Model</a:t>
            </a:r>
            <a:endParaRPr lang="en-US" dirty="0"/>
          </a:p>
        </p:txBody>
      </p:sp>
      <p:cxnSp>
        <p:nvCxnSpPr>
          <p:cNvPr id="14" name="Straight Arrow Connector 13"/>
          <p:cNvCxnSpPr/>
          <p:nvPr/>
        </p:nvCxnSpPr>
        <p:spPr>
          <a:xfrm flipH="1">
            <a:off x="1524000" y="2365375"/>
            <a:ext cx="2555875" cy="2032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1524000" y="2365375"/>
            <a:ext cx="2555875" cy="2413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flipV="1">
            <a:off x="3319780" y="1724025"/>
            <a:ext cx="850901" cy="155892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917214183"/>
      </p:ext>
    </p:extLst>
  </p:cSld>
  <p:clrMapOvr>
    <a:masterClrMapping/>
  </p:clrMapOvr>
  <mc:AlternateContent xmlns:mc="http://schemas.openxmlformats.org/markup-compatibility/2006" xmlns:p14="http://schemas.microsoft.com/office/powerpoint/2010/main">
    <mc:Choice Requires="p14">
      <p:transition spd="slow" p14:dur="2000" advTm="58080"/>
    </mc:Choice>
    <mc:Fallback xmlns="">
      <p:transition xmlns:p14="http://schemas.microsoft.com/office/powerpoint/2010/main" spd="slow" advTm="5808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xit"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1" grpId="0" animBg="1"/>
      <p:bldP spid="24" grpId="0" animBg="1"/>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786" y="4539482"/>
            <a:ext cx="8416925" cy="1689101"/>
          </a:xfrm>
        </p:spPr>
        <p:txBody>
          <a:bodyPr>
            <a:normAutofit/>
          </a:bodyPr>
          <a:lstStyle/>
          <a:p>
            <a:r>
              <a:rPr lang="en-US" dirty="0" smtClean="0"/>
              <a:t>Simplest of topology abstraction examples</a:t>
            </a:r>
          </a:p>
          <a:p>
            <a:r>
              <a:rPr lang="en-US" dirty="0"/>
              <a:t>B</a:t>
            </a:r>
            <a:r>
              <a:rPr lang="en-US" dirty="0" smtClean="0"/>
              <a:t>uild a distributed </a:t>
            </a:r>
            <a:r>
              <a:rPr lang="en-US" dirty="0" err="1" smtClean="0"/>
              <a:t>middlebox</a:t>
            </a:r>
            <a:r>
              <a:rPr lang="en-US" dirty="0" smtClean="0"/>
              <a:t>                      by running centralized </a:t>
            </a:r>
            <a:r>
              <a:rPr lang="en-US" dirty="0" err="1" smtClean="0"/>
              <a:t>middlebox</a:t>
            </a:r>
            <a:r>
              <a:rPr lang="en-US" dirty="0" smtClean="0"/>
              <a:t> app on </a:t>
            </a:r>
            <a:r>
              <a:rPr lang="en-US" dirty="0" smtClean="0">
                <a:latin typeface="Consolas"/>
                <a:cs typeface="Consolas"/>
              </a:rPr>
              <a:t>V</a:t>
            </a:r>
            <a:r>
              <a:rPr lang="en-US" dirty="0" smtClean="0">
                <a:cs typeface="Consolas"/>
              </a:rPr>
              <a:t>!</a:t>
            </a:r>
            <a:endParaRPr lang="en-US" dirty="0" smtClean="0">
              <a:latin typeface="Consolas"/>
              <a:cs typeface="Consolas"/>
            </a:endParaRPr>
          </a:p>
          <a:p>
            <a:endParaRPr lang="en-US" dirty="0" smtClean="0"/>
          </a:p>
        </p:txBody>
      </p:sp>
      <p:sp>
        <p:nvSpPr>
          <p:cNvPr id="2" name="Title 1"/>
          <p:cNvSpPr>
            <a:spLocks noGrp="1"/>
          </p:cNvSpPr>
          <p:nvPr>
            <p:ph type="title"/>
          </p:nvPr>
        </p:nvSpPr>
        <p:spPr>
          <a:xfrm>
            <a:off x="0" y="274638"/>
            <a:ext cx="9144000" cy="1143000"/>
          </a:xfrm>
        </p:spPr>
        <p:txBody>
          <a:bodyPr>
            <a:normAutofit fontScale="90000"/>
          </a:bodyPr>
          <a:lstStyle/>
          <a:p>
            <a:r>
              <a:rPr lang="en-US" dirty="0" smtClean="0"/>
              <a:t>“One Big Switch” Topology Abstraction</a:t>
            </a:r>
            <a:endParaRPr lang="en-US" dirty="0"/>
          </a:p>
        </p:txBody>
      </p:sp>
      <p:sp>
        <p:nvSpPr>
          <p:cNvPr id="4" name="Slide Number Placeholder 3"/>
          <p:cNvSpPr>
            <a:spLocks noGrp="1"/>
          </p:cNvSpPr>
          <p:nvPr>
            <p:ph type="sldNum" sz="quarter" idx="12"/>
          </p:nvPr>
        </p:nvSpPr>
        <p:spPr/>
        <p:txBody>
          <a:bodyPr/>
          <a:lstStyle/>
          <a:p>
            <a:fld id="{502431CD-A83D-384C-97C7-66FF0CCEF56F}" type="slidenum">
              <a:rPr lang="en-US" smtClean="0"/>
              <a:t>27</a:t>
            </a:fld>
            <a:endParaRPr lang="en-US" dirty="0"/>
          </a:p>
        </p:txBody>
      </p:sp>
      <p:sp>
        <p:nvSpPr>
          <p:cNvPr id="6" name="Parallelogram 5"/>
          <p:cNvSpPr/>
          <p:nvPr/>
        </p:nvSpPr>
        <p:spPr>
          <a:xfrm>
            <a:off x="1249151" y="3023973"/>
            <a:ext cx="6595539" cy="915835"/>
          </a:xfrm>
          <a:prstGeom prst="parallelogram">
            <a:avLst>
              <a:gd name="adj" fmla="val 48222"/>
            </a:avLst>
          </a:prstGeom>
          <a:solidFill>
            <a:srgbClr val="FFFFFF">
              <a:alpha val="3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Parallelogram 6"/>
          <p:cNvSpPr/>
          <p:nvPr/>
        </p:nvSpPr>
        <p:spPr>
          <a:xfrm>
            <a:off x="1299959" y="1779047"/>
            <a:ext cx="6595539" cy="880530"/>
          </a:xfrm>
          <a:prstGeom prst="parallelogram">
            <a:avLst>
              <a:gd name="adj" fmla="val 48222"/>
            </a:avLst>
          </a:prstGeom>
          <a:solidFill>
            <a:srgbClr val="FFFFFF">
              <a:alpha val="3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4282511" y="1954179"/>
            <a:ext cx="486483" cy="707886"/>
            <a:chOff x="5792407" y="2236618"/>
            <a:chExt cx="486483" cy="707886"/>
          </a:xfrm>
        </p:grpSpPr>
        <p:sp>
          <p:nvSpPr>
            <p:cNvPr id="9" name="Rounded Rectangle 8"/>
            <p:cNvSpPr/>
            <p:nvPr/>
          </p:nvSpPr>
          <p:spPr>
            <a:xfrm>
              <a:off x="5792407" y="2387817"/>
              <a:ext cx="457200" cy="457200"/>
            </a:xfrm>
            <a:prstGeom prst="roundRect">
              <a:avLst/>
            </a:prstGeom>
            <a:solidFill>
              <a:srgbClr val="4F81BD"/>
            </a:solidFill>
            <a:ln w="63500">
              <a:solidFill>
                <a:schemeClr val="accent1"/>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 name="TextBox 9"/>
            <p:cNvSpPr txBox="1"/>
            <p:nvPr/>
          </p:nvSpPr>
          <p:spPr>
            <a:xfrm>
              <a:off x="5799272" y="2236618"/>
              <a:ext cx="479618" cy="707886"/>
            </a:xfrm>
            <a:prstGeom prst="rect">
              <a:avLst/>
            </a:prstGeom>
            <a:noFill/>
          </p:spPr>
          <p:txBody>
            <a:bodyPr wrap="none" rtlCol="0">
              <a:spAutoFit/>
            </a:bodyPr>
            <a:lstStyle/>
            <a:p>
              <a:r>
                <a:rPr lang="en-US" sz="4000" b="1" dirty="0">
                  <a:latin typeface="Consolas"/>
                  <a:cs typeface="Consolas"/>
                </a:rPr>
                <a:t>V</a:t>
              </a:r>
            </a:p>
          </p:txBody>
        </p:sp>
      </p:grpSp>
      <p:grpSp>
        <p:nvGrpSpPr>
          <p:cNvPr id="11" name="Group 10"/>
          <p:cNvGrpSpPr/>
          <p:nvPr/>
        </p:nvGrpSpPr>
        <p:grpSpPr>
          <a:xfrm>
            <a:off x="3306005" y="3002374"/>
            <a:ext cx="466694" cy="707886"/>
            <a:chOff x="217391" y="2743642"/>
            <a:chExt cx="466694" cy="707886"/>
          </a:xfrm>
        </p:grpSpPr>
        <p:sp>
          <p:nvSpPr>
            <p:cNvPr id="12" name="Rounded Rectangle 11"/>
            <p:cNvSpPr/>
            <p:nvPr/>
          </p:nvSpPr>
          <p:spPr>
            <a:xfrm>
              <a:off x="218720" y="2894841"/>
              <a:ext cx="457200" cy="457200"/>
            </a:xfrm>
            <a:prstGeom prst="roundRect">
              <a:avLst/>
            </a:prstGeom>
            <a:solidFill>
              <a:schemeClr val="tx1">
                <a:lumMod val="50000"/>
                <a:lumOff val="50000"/>
              </a:schemeClr>
            </a:solidFill>
            <a:ln w="63500">
              <a:solidFill>
                <a:schemeClr val="tx1">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3" name="TextBox 12"/>
            <p:cNvSpPr txBox="1"/>
            <p:nvPr/>
          </p:nvSpPr>
          <p:spPr>
            <a:xfrm>
              <a:off x="217391" y="2743642"/>
              <a:ext cx="466694" cy="707886"/>
            </a:xfrm>
            <a:prstGeom prst="rect">
              <a:avLst/>
            </a:prstGeom>
            <a:noFill/>
          </p:spPr>
          <p:txBody>
            <a:bodyPr wrap="none" rtlCol="0">
              <a:spAutoFit/>
            </a:bodyPr>
            <a:lstStyle/>
            <a:p>
              <a:r>
                <a:rPr lang="en-US" sz="4000" b="1" dirty="0">
                  <a:solidFill>
                    <a:schemeClr val="bg1"/>
                  </a:solidFill>
                  <a:latin typeface="Consolas"/>
                  <a:cs typeface="Consolas"/>
                </a:rPr>
                <a:t>S</a:t>
              </a:r>
            </a:p>
          </p:txBody>
        </p:sp>
      </p:grpSp>
      <p:grpSp>
        <p:nvGrpSpPr>
          <p:cNvPr id="14" name="Group 13"/>
          <p:cNvGrpSpPr/>
          <p:nvPr/>
        </p:nvGrpSpPr>
        <p:grpSpPr>
          <a:xfrm>
            <a:off x="5174446" y="2997125"/>
            <a:ext cx="466694" cy="707886"/>
            <a:chOff x="217391" y="2743642"/>
            <a:chExt cx="466694" cy="707886"/>
          </a:xfrm>
        </p:grpSpPr>
        <p:sp>
          <p:nvSpPr>
            <p:cNvPr id="15" name="Rounded Rectangle 14"/>
            <p:cNvSpPr/>
            <p:nvPr/>
          </p:nvSpPr>
          <p:spPr>
            <a:xfrm>
              <a:off x="218720" y="2894841"/>
              <a:ext cx="457200" cy="457200"/>
            </a:xfrm>
            <a:prstGeom prst="roundRect">
              <a:avLst/>
            </a:prstGeom>
            <a:solidFill>
              <a:schemeClr val="tx1">
                <a:lumMod val="50000"/>
                <a:lumOff val="50000"/>
              </a:schemeClr>
            </a:solidFill>
            <a:ln w="63500">
              <a:solidFill>
                <a:schemeClr val="tx1">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6" name="TextBox 15"/>
            <p:cNvSpPr txBox="1"/>
            <p:nvPr/>
          </p:nvSpPr>
          <p:spPr>
            <a:xfrm>
              <a:off x="217391" y="2743642"/>
              <a:ext cx="466694" cy="707886"/>
            </a:xfrm>
            <a:prstGeom prst="rect">
              <a:avLst/>
            </a:prstGeom>
            <a:noFill/>
          </p:spPr>
          <p:txBody>
            <a:bodyPr wrap="none" rtlCol="0">
              <a:spAutoFit/>
            </a:bodyPr>
            <a:lstStyle/>
            <a:p>
              <a:r>
                <a:rPr lang="en-US" sz="4000" b="1" dirty="0">
                  <a:solidFill>
                    <a:schemeClr val="bg1"/>
                  </a:solidFill>
                  <a:latin typeface="Consolas"/>
                  <a:cs typeface="Consolas"/>
                </a:rPr>
                <a:t>T</a:t>
              </a:r>
            </a:p>
          </p:txBody>
        </p:sp>
      </p:grpSp>
      <p:sp>
        <p:nvSpPr>
          <p:cNvPr id="17"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2431CD-A83D-384C-97C7-66FF0CCEF56F}" type="slidenum">
              <a:rPr lang="en-US" smtClean="0"/>
              <a:pPr/>
              <a:t>27</a:t>
            </a:fld>
            <a:endParaRPr lang="en-US" dirty="0"/>
          </a:p>
        </p:txBody>
      </p:sp>
      <p:cxnSp>
        <p:nvCxnSpPr>
          <p:cNvPr id="18" name="Straight Connector 17"/>
          <p:cNvCxnSpPr/>
          <p:nvPr/>
        </p:nvCxnSpPr>
        <p:spPr>
          <a:xfrm>
            <a:off x="4130111" y="3342235"/>
            <a:ext cx="751271"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146655" y="3334494"/>
            <a:ext cx="899863"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027501" y="3326027"/>
            <a:ext cx="902800"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774304" y="2308122"/>
            <a:ext cx="1192841" cy="3903"/>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3192477" y="2416003"/>
            <a:ext cx="838420" cy="793425"/>
          </a:xfrm>
          <a:prstGeom prst="line">
            <a:avLst/>
          </a:prstGeom>
          <a:ln cap="flat">
            <a:solidFill>
              <a:schemeClr val="tx1">
                <a:alpha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076095" y="2407536"/>
            <a:ext cx="751545" cy="801829"/>
          </a:xfrm>
          <a:prstGeom prst="line">
            <a:avLst/>
          </a:prstGeom>
          <a:ln cap="flat">
            <a:solidFill>
              <a:schemeClr val="tx1">
                <a:alpha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150380" y="2308122"/>
            <a:ext cx="1190600"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572015" y="1651674"/>
            <a:ext cx="4219729" cy="492443"/>
          </a:xfrm>
          <a:prstGeom prst="rect">
            <a:avLst/>
          </a:prstGeom>
          <a:noFill/>
          <a:scene3d>
            <a:camera prst="orthographicFront">
              <a:rot lat="1866000" lon="19824000" rev="20640000"/>
            </a:camera>
            <a:lightRig rig="threePt" dir="t"/>
          </a:scene3d>
          <a:sp3d/>
        </p:spPr>
        <p:txBody>
          <a:bodyPr wrap="square" rtlCol="0">
            <a:spAutoFit/>
          </a:bodyPr>
          <a:lstStyle/>
          <a:p>
            <a:pPr algn="ctr"/>
            <a:r>
              <a:rPr lang="en-US" sz="2600" b="1" dirty="0" smtClean="0">
                <a:latin typeface="American Typewriter"/>
                <a:cs typeface="American Typewriter"/>
              </a:rPr>
              <a:t>Derived Network</a:t>
            </a:r>
          </a:p>
        </p:txBody>
      </p:sp>
      <p:sp>
        <p:nvSpPr>
          <p:cNvPr id="26" name="TextBox 25"/>
          <p:cNvSpPr txBox="1"/>
          <p:nvPr/>
        </p:nvSpPr>
        <p:spPr>
          <a:xfrm>
            <a:off x="2502405" y="3512917"/>
            <a:ext cx="4219729" cy="492443"/>
          </a:xfrm>
          <a:prstGeom prst="rect">
            <a:avLst/>
          </a:prstGeom>
          <a:noFill/>
          <a:scene3d>
            <a:camera prst="orthographicFront">
              <a:rot lat="1866000" lon="19824000" rev="20640000"/>
            </a:camera>
            <a:lightRig rig="threePt" dir="t"/>
          </a:scene3d>
          <a:sp3d/>
        </p:spPr>
        <p:txBody>
          <a:bodyPr wrap="square" rtlCol="0">
            <a:spAutoFit/>
          </a:bodyPr>
          <a:lstStyle/>
          <a:p>
            <a:pPr algn="ctr"/>
            <a:r>
              <a:rPr lang="en-US" sz="2600" b="1" dirty="0" smtClean="0">
                <a:latin typeface="American Typewriter"/>
                <a:cs typeface="American Typewriter"/>
              </a:rPr>
              <a:t>Underlying Network</a:t>
            </a:r>
          </a:p>
        </p:txBody>
      </p:sp>
      <p:sp>
        <p:nvSpPr>
          <p:cNvPr id="27" name="TextBox 26"/>
          <p:cNvSpPr txBox="1"/>
          <p:nvPr/>
        </p:nvSpPr>
        <p:spPr>
          <a:xfrm>
            <a:off x="3954694" y="2065045"/>
            <a:ext cx="325730" cy="400110"/>
          </a:xfrm>
          <a:prstGeom prst="rect">
            <a:avLst/>
          </a:prstGeom>
          <a:noFill/>
        </p:spPr>
        <p:txBody>
          <a:bodyPr wrap="none" rtlCol="0">
            <a:spAutoFit/>
          </a:bodyPr>
          <a:lstStyle/>
          <a:p>
            <a:r>
              <a:rPr lang="en-US" sz="2000" b="1" dirty="0" smtClean="0">
                <a:latin typeface="Consolas"/>
                <a:cs typeface="Consolas"/>
              </a:rPr>
              <a:t>1</a:t>
            </a:r>
            <a:endParaRPr lang="en-US" sz="2000" b="1" dirty="0">
              <a:latin typeface="Consolas"/>
              <a:cs typeface="Consolas"/>
            </a:endParaRPr>
          </a:p>
        </p:txBody>
      </p:sp>
      <p:sp>
        <p:nvSpPr>
          <p:cNvPr id="28" name="TextBox 27"/>
          <p:cNvSpPr txBox="1"/>
          <p:nvPr/>
        </p:nvSpPr>
        <p:spPr>
          <a:xfrm>
            <a:off x="3010684" y="3118487"/>
            <a:ext cx="325730" cy="400110"/>
          </a:xfrm>
          <a:prstGeom prst="rect">
            <a:avLst/>
          </a:prstGeom>
          <a:noFill/>
        </p:spPr>
        <p:txBody>
          <a:bodyPr wrap="none" rtlCol="0">
            <a:spAutoFit/>
          </a:bodyPr>
          <a:lstStyle/>
          <a:p>
            <a:r>
              <a:rPr lang="en-US" sz="2000" b="1" dirty="0" smtClean="0">
                <a:latin typeface="Consolas"/>
                <a:cs typeface="Consolas"/>
              </a:rPr>
              <a:t>1</a:t>
            </a:r>
            <a:endParaRPr lang="en-US" sz="2000" b="1" dirty="0">
              <a:latin typeface="Consolas"/>
              <a:cs typeface="Consolas"/>
            </a:endParaRPr>
          </a:p>
        </p:txBody>
      </p:sp>
      <p:sp>
        <p:nvSpPr>
          <p:cNvPr id="29" name="TextBox 28"/>
          <p:cNvSpPr txBox="1"/>
          <p:nvPr/>
        </p:nvSpPr>
        <p:spPr>
          <a:xfrm>
            <a:off x="5714887" y="3104474"/>
            <a:ext cx="325680" cy="400110"/>
          </a:xfrm>
          <a:prstGeom prst="rect">
            <a:avLst/>
          </a:prstGeom>
          <a:noFill/>
        </p:spPr>
        <p:txBody>
          <a:bodyPr wrap="none" rtlCol="0">
            <a:spAutoFit/>
          </a:bodyPr>
          <a:lstStyle/>
          <a:p>
            <a:r>
              <a:rPr lang="en-US" sz="2000" b="1" dirty="0">
                <a:latin typeface="Consolas"/>
                <a:cs typeface="Consolas"/>
              </a:rPr>
              <a:t>2</a:t>
            </a:r>
          </a:p>
        </p:txBody>
      </p:sp>
      <p:sp>
        <p:nvSpPr>
          <p:cNvPr id="30" name="TextBox 29"/>
          <p:cNvSpPr txBox="1"/>
          <p:nvPr/>
        </p:nvSpPr>
        <p:spPr>
          <a:xfrm>
            <a:off x="4820167" y="2065045"/>
            <a:ext cx="325730" cy="400110"/>
          </a:xfrm>
          <a:prstGeom prst="rect">
            <a:avLst/>
          </a:prstGeom>
          <a:noFill/>
        </p:spPr>
        <p:txBody>
          <a:bodyPr wrap="none" rtlCol="0">
            <a:spAutoFit/>
          </a:bodyPr>
          <a:lstStyle/>
          <a:p>
            <a:r>
              <a:rPr lang="en-US" sz="2000" b="1" dirty="0" smtClean="0">
                <a:latin typeface="Consolas"/>
                <a:cs typeface="Consolas"/>
              </a:rPr>
              <a:t>2</a:t>
            </a:r>
            <a:endParaRPr lang="en-US" sz="2000" b="1" dirty="0">
              <a:latin typeface="Consolas"/>
              <a:cs typeface="Consolas"/>
            </a:endParaRPr>
          </a:p>
        </p:txBody>
      </p:sp>
      <p:sp>
        <p:nvSpPr>
          <p:cNvPr id="31" name="TextBox 30"/>
          <p:cNvSpPr txBox="1"/>
          <p:nvPr/>
        </p:nvSpPr>
        <p:spPr>
          <a:xfrm>
            <a:off x="4856308" y="3112941"/>
            <a:ext cx="325730" cy="400110"/>
          </a:xfrm>
          <a:prstGeom prst="rect">
            <a:avLst/>
          </a:prstGeom>
          <a:noFill/>
        </p:spPr>
        <p:txBody>
          <a:bodyPr wrap="none" rtlCol="0">
            <a:spAutoFit/>
          </a:bodyPr>
          <a:lstStyle/>
          <a:p>
            <a:r>
              <a:rPr lang="en-US" sz="2000" b="1" dirty="0">
                <a:latin typeface="Consolas"/>
                <a:cs typeface="Consolas"/>
              </a:rPr>
              <a:t>1</a:t>
            </a:r>
          </a:p>
        </p:txBody>
      </p:sp>
      <p:sp>
        <p:nvSpPr>
          <p:cNvPr id="32" name="TextBox 31"/>
          <p:cNvSpPr txBox="1"/>
          <p:nvPr/>
        </p:nvSpPr>
        <p:spPr>
          <a:xfrm>
            <a:off x="3850573" y="3115410"/>
            <a:ext cx="325730" cy="400110"/>
          </a:xfrm>
          <a:prstGeom prst="rect">
            <a:avLst/>
          </a:prstGeom>
          <a:noFill/>
        </p:spPr>
        <p:txBody>
          <a:bodyPr wrap="none" rtlCol="0">
            <a:spAutoFit/>
          </a:bodyPr>
          <a:lstStyle/>
          <a:p>
            <a:r>
              <a:rPr lang="en-US" sz="2000" b="1" dirty="0" smtClean="0">
                <a:latin typeface="Consolas"/>
                <a:cs typeface="Consolas"/>
              </a:rPr>
              <a:t>2</a:t>
            </a:r>
            <a:endParaRPr lang="en-US" sz="2000" b="1" dirty="0">
              <a:latin typeface="Consolas"/>
              <a:cs typeface="Consolas"/>
            </a:endParaRPr>
          </a:p>
        </p:txBody>
      </p:sp>
    </p:spTree>
    <p:custDataLst>
      <p:tags r:id="rId1"/>
    </p:custDataLst>
    <p:extLst>
      <p:ext uri="{BB962C8B-B14F-4D97-AF65-F5344CB8AC3E}">
        <p14:creationId xmlns:p14="http://schemas.microsoft.com/office/powerpoint/2010/main" val="49447511"/>
      </p:ext>
    </p:extLst>
  </p:cSld>
  <p:clrMapOvr>
    <a:masterClrMapping/>
  </p:clrMapOvr>
  <mc:AlternateContent xmlns:mc="http://schemas.openxmlformats.org/markup-compatibility/2006" xmlns:p14="http://schemas.microsoft.com/office/powerpoint/2010/main">
    <mc:Choice Requires="p14">
      <p:transition spd="slow" p14:dur="2000" advTm="38225"/>
    </mc:Choice>
    <mc:Fallback xmlns="">
      <p:transition xmlns:p14="http://schemas.microsoft.com/office/powerpoint/2010/main" spd="slow" advTm="38225"/>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lelogram 5"/>
          <p:cNvSpPr/>
          <p:nvPr/>
        </p:nvSpPr>
        <p:spPr>
          <a:xfrm>
            <a:off x="1621004" y="5576743"/>
            <a:ext cx="6595539" cy="915835"/>
          </a:xfrm>
          <a:prstGeom prst="parallelogram">
            <a:avLst>
              <a:gd name="adj" fmla="val 48222"/>
            </a:avLst>
          </a:prstGeom>
          <a:solidFill>
            <a:srgbClr val="FFFFFF">
              <a:alpha val="3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Parallelogram 6"/>
          <p:cNvSpPr/>
          <p:nvPr/>
        </p:nvSpPr>
        <p:spPr>
          <a:xfrm>
            <a:off x="1671812" y="4331817"/>
            <a:ext cx="6595539" cy="880530"/>
          </a:xfrm>
          <a:prstGeom prst="parallelogram">
            <a:avLst>
              <a:gd name="adj" fmla="val 48222"/>
            </a:avLst>
          </a:prstGeom>
          <a:solidFill>
            <a:srgbClr val="FFFFFF">
              <a:alpha val="3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7" name="Group 36"/>
          <p:cNvGrpSpPr/>
          <p:nvPr/>
        </p:nvGrpSpPr>
        <p:grpSpPr>
          <a:xfrm>
            <a:off x="4654364" y="4506949"/>
            <a:ext cx="486483" cy="707886"/>
            <a:chOff x="5792407" y="2236618"/>
            <a:chExt cx="486483" cy="707886"/>
          </a:xfrm>
        </p:grpSpPr>
        <p:sp>
          <p:nvSpPr>
            <p:cNvPr id="38" name="Rounded Rectangle 37"/>
            <p:cNvSpPr/>
            <p:nvPr/>
          </p:nvSpPr>
          <p:spPr>
            <a:xfrm>
              <a:off x="5792407" y="2387817"/>
              <a:ext cx="457200" cy="457200"/>
            </a:xfrm>
            <a:prstGeom prst="roundRect">
              <a:avLst/>
            </a:prstGeom>
            <a:solidFill>
              <a:srgbClr val="4F81BD"/>
            </a:solidFill>
            <a:ln w="63500">
              <a:solidFill>
                <a:schemeClr val="accent1"/>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9" name="TextBox 38"/>
            <p:cNvSpPr txBox="1"/>
            <p:nvPr/>
          </p:nvSpPr>
          <p:spPr>
            <a:xfrm>
              <a:off x="5799272" y="2236618"/>
              <a:ext cx="479618" cy="707886"/>
            </a:xfrm>
            <a:prstGeom prst="rect">
              <a:avLst/>
            </a:prstGeom>
            <a:noFill/>
          </p:spPr>
          <p:txBody>
            <a:bodyPr wrap="none" rtlCol="0">
              <a:spAutoFit/>
            </a:bodyPr>
            <a:lstStyle/>
            <a:p>
              <a:r>
                <a:rPr lang="en-US" sz="4000" b="1" dirty="0">
                  <a:latin typeface="Consolas"/>
                  <a:cs typeface="Consolas"/>
                </a:rPr>
                <a:t>V</a:t>
              </a:r>
            </a:p>
          </p:txBody>
        </p:sp>
      </p:grpSp>
      <p:grpSp>
        <p:nvGrpSpPr>
          <p:cNvPr id="40" name="Group 39"/>
          <p:cNvGrpSpPr/>
          <p:nvPr/>
        </p:nvGrpSpPr>
        <p:grpSpPr>
          <a:xfrm>
            <a:off x="3677858" y="5555144"/>
            <a:ext cx="466694" cy="707886"/>
            <a:chOff x="217391" y="2743642"/>
            <a:chExt cx="466694" cy="707886"/>
          </a:xfrm>
        </p:grpSpPr>
        <p:sp>
          <p:nvSpPr>
            <p:cNvPr id="41" name="Rounded Rectangle 40"/>
            <p:cNvSpPr/>
            <p:nvPr/>
          </p:nvSpPr>
          <p:spPr>
            <a:xfrm>
              <a:off x="218720" y="2894841"/>
              <a:ext cx="457200" cy="457200"/>
            </a:xfrm>
            <a:prstGeom prst="roundRect">
              <a:avLst/>
            </a:prstGeom>
            <a:solidFill>
              <a:schemeClr val="tx1">
                <a:lumMod val="50000"/>
                <a:lumOff val="50000"/>
              </a:schemeClr>
            </a:solidFill>
            <a:ln w="63500">
              <a:solidFill>
                <a:schemeClr val="tx1">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2" name="TextBox 41"/>
            <p:cNvSpPr txBox="1"/>
            <p:nvPr/>
          </p:nvSpPr>
          <p:spPr>
            <a:xfrm>
              <a:off x="217391" y="2743642"/>
              <a:ext cx="466694" cy="707886"/>
            </a:xfrm>
            <a:prstGeom prst="rect">
              <a:avLst/>
            </a:prstGeom>
            <a:noFill/>
          </p:spPr>
          <p:txBody>
            <a:bodyPr wrap="none" rtlCol="0">
              <a:spAutoFit/>
            </a:bodyPr>
            <a:lstStyle/>
            <a:p>
              <a:r>
                <a:rPr lang="en-US" sz="4000" b="1" dirty="0">
                  <a:solidFill>
                    <a:schemeClr val="bg1"/>
                  </a:solidFill>
                  <a:latin typeface="Consolas"/>
                  <a:cs typeface="Consolas"/>
                </a:rPr>
                <a:t>S</a:t>
              </a:r>
            </a:p>
          </p:txBody>
        </p:sp>
      </p:grpSp>
      <p:grpSp>
        <p:nvGrpSpPr>
          <p:cNvPr id="43" name="Group 42"/>
          <p:cNvGrpSpPr/>
          <p:nvPr/>
        </p:nvGrpSpPr>
        <p:grpSpPr>
          <a:xfrm>
            <a:off x="5546299" y="5549895"/>
            <a:ext cx="466694" cy="707886"/>
            <a:chOff x="217391" y="2743642"/>
            <a:chExt cx="466694" cy="707886"/>
          </a:xfrm>
        </p:grpSpPr>
        <p:sp>
          <p:nvSpPr>
            <p:cNvPr id="47" name="Rounded Rectangle 46"/>
            <p:cNvSpPr/>
            <p:nvPr/>
          </p:nvSpPr>
          <p:spPr>
            <a:xfrm>
              <a:off x="218720" y="2894841"/>
              <a:ext cx="457200" cy="457200"/>
            </a:xfrm>
            <a:prstGeom prst="roundRect">
              <a:avLst/>
            </a:prstGeom>
            <a:solidFill>
              <a:schemeClr val="tx1">
                <a:lumMod val="50000"/>
                <a:lumOff val="50000"/>
              </a:schemeClr>
            </a:solidFill>
            <a:ln w="63500">
              <a:solidFill>
                <a:schemeClr val="tx1">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9" name="TextBox 48"/>
            <p:cNvSpPr txBox="1"/>
            <p:nvPr/>
          </p:nvSpPr>
          <p:spPr>
            <a:xfrm>
              <a:off x="217391" y="2743642"/>
              <a:ext cx="466694" cy="707886"/>
            </a:xfrm>
            <a:prstGeom prst="rect">
              <a:avLst/>
            </a:prstGeom>
            <a:noFill/>
          </p:spPr>
          <p:txBody>
            <a:bodyPr wrap="none" rtlCol="0">
              <a:spAutoFit/>
            </a:bodyPr>
            <a:lstStyle/>
            <a:p>
              <a:r>
                <a:rPr lang="en-US" sz="4000" b="1" dirty="0">
                  <a:solidFill>
                    <a:schemeClr val="bg1"/>
                  </a:solidFill>
                  <a:latin typeface="Consolas"/>
                  <a:cs typeface="Consolas"/>
                </a:rPr>
                <a:t>T</a:t>
              </a:r>
            </a:p>
          </p:txBody>
        </p:sp>
      </p:grpSp>
      <p:sp>
        <p:nvSpPr>
          <p:cNvPr id="2" name="Title 1"/>
          <p:cNvSpPr>
            <a:spLocks noGrp="1"/>
          </p:cNvSpPr>
          <p:nvPr>
            <p:ph type="title"/>
          </p:nvPr>
        </p:nvSpPr>
        <p:spPr>
          <a:xfrm>
            <a:off x="74085" y="221723"/>
            <a:ext cx="9020336" cy="1281112"/>
          </a:xfrm>
        </p:spPr>
        <p:txBody>
          <a:bodyPr>
            <a:normAutofit fontScale="90000"/>
          </a:bodyPr>
          <a:lstStyle/>
          <a:p>
            <a:r>
              <a:rPr lang="en-US" sz="4000" dirty="0" smtClean="0">
                <a:cs typeface="Consolas"/>
              </a:rPr>
              <a:t>Topology Abstraction</a:t>
            </a:r>
            <a:r>
              <a:rPr lang="en-US" sz="3000" dirty="0" smtClean="0">
                <a:latin typeface="Consolas"/>
                <a:cs typeface="Consolas"/>
              </a:rPr>
              <a:t/>
            </a:r>
            <a:br>
              <a:rPr lang="en-US" sz="3000" dirty="0" smtClean="0">
                <a:latin typeface="Consolas"/>
                <a:cs typeface="Consolas"/>
              </a:rPr>
            </a:br>
            <a:r>
              <a:rPr lang="en-US" sz="3000" dirty="0" err="1" smtClean="0">
                <a:solidFill>
                  <a:srgbClr val="FFFCF8"/>
                </a:solidFill>
                <a:latin typeface="Consolas"/>
                <a:cs typeface="Consolas"/>
              </a:rPr>
              <a:t>def</a:t>
            </a:r>
            <a:r>
              <a:rPr lang="en-US" sz="3000" dirty="0" smtClean="0">
                <a:solidFill>
                  <a:srgbClr val="FFFCF8"/>
                </a:solidFill>
                <a:latin typeface="Consolas"/>
                <a:cs typeface="Consolas"/>
              </a:rPr>
              <a:t> </a:t>
            </a:r>
            <a:r>
              <a:rPr lang="en-US" sz="3000" dirty="0" smtClean="0">
                <a:latin typeface="Consolas"/>
                <a:cs typeface="Consolas"/>
              </a:rPr>
              <a:t>abstract(</a:t>
            </a:r>
            <a:r>
              <a:rPr lang="en-US" sz="3000" dirty="0" err="1">
                <a:solidFill>
                  <a:srgbClr val="FF0000"/>
                </a:solidFill>
                <a:latin typeface="Consolas"/>
                <a:cs typeface="Consolas"/>
              </a:rPr>
              <a:t>ingress</a:t>
            </a:r>
            <a:r>
              <a:rPr lang="en-US" sz="3000" dirty="0" err="1">
                <a:solidFill>
                  <a:srgbClr val="000000"/>
                </a:solidFill>
                <a:latin typeface="Consolas"/>
                <a:cs typeface="Consolas"/>
              </a:rPr>
              <a:t>,</a:t>
            </a:r>
            <a:r>
              <a:rPr lang="en-US" sz="3000" dirty="0" err="1">
                <a:solidFill>
                  <a:schemeClr val="accent6">
                    <a:lumMod val="75000"/>
                  </a:schemeClr>
                </a:solidFill>
                <a:latin typeface="Consolas"/>
                <a:cs typeface="Consolas"/>
              </a:rPr>
              <a:t>fabric</a:t>
            </a:r>
            <a:r>
              <a:rPr lang="en-US" sz="3000" dirty="0" err="1">
                <a:solidFill>
                  <a:srgbClr val="000000"/>
                </a:solidFill>
                <a:latin typeface="Consolas"/>
                <a:cs typeface="Consolas"/>
              </a:rPr>
              <a:t>,</a:t>
            </a:r>
            <a:r>
              <a:rPr lang="en-US" sz="3000" dirty="0" err="1">
                <a:solidFill>
                  <a:srgbClr val="C6AD06"/>
                </a:solidFill>
                <a:latin typeface="Consolas"/>
                <a:cs typeface="Consolas"/>
              </a:rPr>
              <a:t>egress</a:t>
            </a:r>
            <a:r>
              <a:rPr lang="en-US" sz="3000" dirty="0" err="1">
                <a:latin typeface="Consolas"/>
                <a:cs typeface="Consolas"/>
              </a:rPr>
              <a:t>,</a:t>
            </a:r>
            <a:r>
              <a:rPr lang="en-US" sz="3000" dirty="0" err="1">
                <a:solidFill>
                  <a:schemeClr val="accent3">
                    <a:lumMod val="75000"/>
                  </a:schemeClr>
                </a:solidFill>
                <a:latin typeface="Consolas"/>
                <a:cs typeface="Consolas"/>
              </a:rPr>
              <a:t>derived</a:t>
            </a:r>
            <a:r>
              <a:rPr lang="en-US" sz="3000" dirty="0" smtClean="0">
                <a:latin typeface="Consolas"/>
                <a:cs typeface="Consolas"/>
              </a:rPr>
              <a:t>)</a:t>
            </a:r>
            <a:r>
              <a:rPr lang="en-US" sz="3000" dirty="0" smtClean="0">
                <a:solidFill>
                  <a:srgbClr val="FFFCF8"/>
                </a:solidFill>
                <a:latin typeface="Consolas"/>
                <a:cs typeface="Consolas"/>
              </a:rPr>
              <a:t>:</a:t>
            </a:r>
            <a:endParaRPr lang="en-US" sz="3000" dirty="0">
              <a:solidFill>
                <a:srgbClr val="FFFCF8"/>
              </a:solidFill>
            </a:endParaRPr>
          </a:p>
        </p:txBody>
      </p:sp>
      <p:sp>
        <p:nvSpPr>
          <p:cNvPr id="4" name="Slide Number Placeholder 3"/>
          <p:cNvSpPr>
            <a:spLocks noGrp="1"/>
          </p:cNvSpPr>
          <p:nvPr>
            <p:ph type="sldNum" sz="quarter" idx="12"/>
          </p:nvPr>
        </p:nvSpPr>
        <p:spPr/>
        <p:txBody>
          <a:bodyPr/>
          <a:lstStyle/>
          <a:p>
            <a:fld id="{502431CD-A83D-384C-97C7-66FF0CCEF56F}" type="slidenum">
              <a:rPr lang="en-US" smtClean="0"/>
              <a:t>28</a:t>
            </a:fld>
            <a:endParaRPr lang="en-US" dirty="0"/>
          </a:p>
        </p:txBody>
      </p:sp>
      <p:cxnSp>
        <p:nvCxnSpPr>
          <p:cNvPr id="9" name="Straight Connector 8"/>
          <p:cNvCxnSpPr/>
          <p:nvPr/>
        </p:nvCxnSpPr>
        <p:spPr>
          <a:xfrm>
            <a:off x="4501964" y="5895005"/>
            <a:ext cx="751271"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518508" y="5887264"/>
            <a:ext cx="899863"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399354" y="5878797"/>
            <a:ext cx="902800"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146157" y="4860892"/>
            <a:ext cx="1192841" cy="3903"/>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3564330" y="4968773"/>
            <a:ext cx="838420" cy="793425"/>
          </a:xfrm>
          <a:prstGeom prst="line">
            <a:avLst/>
          </a:prstGeom>
          <a:ln cap="flat">
            <a:solidFill>
              <a:schemeClr val="tx1">
                <a:alpha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447948" y="4960306"/>
            <a:ext cx="751545" cy="801829"/>
          </a:xfrm>
          <a:prstGeom prst="line">
            <a:avLst/>
          </a:prstGeom>
          <a:ln cap="flat">
            <a:solidFill>
              <a:schemeClr val="tx1">
                <a:alpha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522233" y="4860892"/>
            <a:ext cx="1190600"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943868" y="4236194"/>
            <a:ext cx="4219729" cy="492443"/>
          </a:xfrm>
          <a:prstGeom prst="rect">
            <a:avLst/>
          </a:prstGeom>
          <a:noFill/>
          <a:scene3d>
            <a:camera prst="orthographicFront">
              <a:rot lat="1866000" lon="19824000" rev="20640000"/>
            </a:camera>
            <a:lightRig rig="threePt" dir="t"/>
          </a:scene3d>
          <a:sp3d/>
        </p:spPr>
        <p:txBody>
          <a:bodyPr wrap="square" rtlCol="0">
            <a:spAutoFit/>
          </a:bodyPr>
          <a:lstStyle/>
          <a:p>
            <a:pPr algn="ctr"/>
            <a:r>
              <a:rPr lang="en-US" sz="2600" b="1" dirty="0" smtClean="0">
                <a:latin typeface="American Typewriter"/>
                <a:cs typeface="American Typewriter"/>
              </a:rPr>
              <a:t>Derived Network</a:t>
            </a:r>
          </a:p>
        </p:txBody>
      </p:sp>
      <p:sp>
        <p:nvSpPr>
          <p:cNvPr id="21" name="TextBox 20"/>
          <p:cNvSpPr txBox="1"/>
          <p:nvPr/>
        </p:nvSpPr>
        <p:spPr>
          <a:xfrm>
            <a:off x="2874258" y="6065687"/>
            <a:ext cx="4219729" cy="492443"/>
          </a:xfrm>
          <a:prstGeom prst="rect">
            <a:avLst/>
          </a:prstGeom>
          <a:noFill/>
          <a:scene3d>
            <a:camera prst="orthographicFront">
              <a:rot lat="1866000" lon="19824000" rev="20640000"/>
            </a:camera>
            <a:lightRig rig="threePt" dir="t"/>
          </a:scene3d>
          <a:sp3d/>
        </p:spPr>
        <p:txBody>
          <a:bodyPr wrap="square" rtlCol="0">
            <a:spAutoFit/>
          </a:bodyPr>
          <a:lstStyle/>
          <a:p>
            <a:pPr algn="ctr"/>
            <a:r>
              <a:rPr lang="en-US" sz="2600" b="1" dirty="0" smtClean="0">
                <a:latin typeface="American Typewriter"/>
                <a:cs typeface="American Typewriter"/>
              </a:rPr>
              <a:t>Underlying Network</a:t>
            </a:r>
          </a:p>
        </p:txBody>
      </p:sp>
      <p:sp>
        <p:nvSpPr>
          <p:cNvPr id="23" name="TextBox 22"/>
          <p:cNvSpPr txBox="1"/>
          <p:nvPr/>
        </p:nvSpPr>
        <p:spPr>
          <a:xfrm>
            <a:off x="4326547" y="4617815"/>
            <a:ext cx="325730" cy="400110"/>
          </a:xfrm>
          <a:prstGeom prst="rect">
            <a:avLst/>
          </a:prstGeom>
          <a:noFill/>
        </p:spPr>
        <p:txBody>
          <a:bodyPr wrap="none" rtlCol="0">
            <a:spAutoFit/>
          </a:bodyPr>
          <a:lstStyle/>
          <a:p>
            <a:r>
              <a:rPr lang="en-US" sz="2000" b="1" dirty="0" smtClean="0">
                <a:latin typeface="Consolas"/>
                <a:cs typeface="Consolas"/>
              </a:rPr>
              <a:t>1</a:t>
            </a:r>
            <a:endParaRPr lang="en-US" sz="2000" b="1" dirty="0">
              <a:latin typeface="Consolas"/>
              <a:cs typeface="Consolas"/>
            </a:endParaRPr>
          </a:p>
        </p:txBody>
      </p:sp>
      <p:sp>
        <p:nvSpPr>
          <p:cNvPr id="24" name="TextBox 23"/>
          <p:cNvSpPr txBox="1"/>
          <p:nvPr/>
        </p:nvSpPr>
        <p:spPr>
          <a:xfrm>
            <a:off x="3382537" y="5671257"/>
            <a:ext cx="325730" cy="400110"/>
          </a:xfrm>
          <a:prstGeom prst="rect">
            <a:avLst/>
          </a:prstGeom>
          <a:noFill/>
        </p:spPr>
        <p:txBody>
          <a:bodyPr wrap="none" rtlCol="0">
            <a:spAutoFit/>
          </a:bodyPr>
          <a:lstStyle/>
          <a:p>
            <a:r>
              <a:rPr lang="en-US" sz="2000" b="1" dirty="0" smtClean="0">
                <a:latin typeface="Consolas"/>
                <a:cs typeface="Consolas"/>
              </a:rPr>
              <a:t>1</a:t>
            </a:r>
            <a:endParaRPr lang="en-US" sz="2000" b="1" dirty="0">
              <a:latin typeface="Consolas"/>
              <a:cs typeface="Consolas"/>
            </a:endParaRPr>
          </a:p>
        </p:txBody>
      </p:sp>
      <p:sp>
        <p:nvSpPr>
          <p:cNvPr id="25" name="TextBox 24"/>
          <p:cNvSpPr txBox="1"/>
          <p:nvPr/>
        </p:nvSpPr>
        <p:spPr>
          <a:xfrm>
            <a:off x="6086740" y="5657244"/>
            <a:ext cx="325680" cy="400110"/>
          </a:xfrm>
          <a:prstGeom prst="rect">
            <a:avLst/>
          </a:prstGeom>
          <a:noFill/>
        </p:spPr>
        <p:txBody>
          <a:bodyPr wrap="none" rtlCol="0">
            <a:spAutoFit/>
          </a:bodyPr>
          <a:lstStyle/>
          <a:p>
            <a:r>
              <a:rPr lang="en-US" sz="2000" b="1" dirty="0">
                <a:latin typeface="Consolas"/>
                <a:cs typeface="Consolas"/>
              </a:rPr>
              <a:t>2</a:t>
            </a:r>
          </a:p>
        </p:txBody>
      </p:sp>
      <p:sp>
        <p:nvSpPr>
          <p:cNvPr id="26" name="TextBox 25"/>
          <p:cNvSpPr txBox="1"/>
          <p:nvPr/>
        </p:nvSpPr>
        <p:spPr>
          <a:xfrm>
            <a:off x="5192020" y="4617815"/>
            <a:ext cx="325730" cy="400110"/>
          </a:xfrm>
          <a:prstGeom prst="rect">
            <a:avLst/>
          </a:prstGeom>
          <a:noFill/>
        </p:spPr>
        <p:txBody>
          <a:bodyPr wrap="none" rtlCol="0">
            <a:spAutoFit/>
          </a:bodyPr>
          <a:lstStyle/>
          <a:p>
            <a:r>
              <a:rPr lang="en-US" sz="2000" b="1" dirty="0" smtClean="0">
                <a:latin typeface="Consolas"/>
                <a:cs typeface="Consolas"/>
              </a:rPr>
              <a:t>2</a:t>
            </a:r>
            <a:endParaRPr lang="en-US" sz="2000" b="1" dirty="0">
              <a:latin typeface="Consolas"/>
              <a:cs typeface="Consolas"/>
            </a:endParaRPr>
          </a:p>
        </p:txBody>
      </p:sp>
      <p:sp>
        <p:nvSpPr>
          <p:cNvPr id="27" name="TextBox 26"/>
          <p:cNvSpPr txBox="1"/>
          <p:nvPr/>
        </p:nvSpPr>
        <p:spPr>
          <a:xfrm>
            <a:off x="5228161" y="5665711"/>
            <a:ext cx="325730" cy="400110"/>
          </a:xfrm>
          <a:prstGeom prst="rect">
            <a:avLst/>
          </a:prstGeom>
          <a:noFill/>
        </p:spPr>
        <p:txBody>
          <a:bodyPr wrap="none" rtlCol="0">
            <a:spAutoFit/>
          </a:bodyPr>
          <a:lstStyle/>
          <a:p>
            <a:r>
              <a:rPr lang="en-US" sz="2000" b="1" dirty="0">
                <a:latin typeface="Consolas"/>
                <a:cs typeface="Consolas"/>
              </a:rPr>
              <a:t>1</a:t>
            </a:r>
          </a:p>
        </p:txBody>
      </p:sp>
      <p:sp>
        <p:nvSpPr>
          <p:cNvPr id="28" name="TextBox 27"/>
          <p:cNvSpPr txBox="1"/>
          <p:nvPr/>
        </p:nvSpPr>
        <p:spPr>
          <a:xfrm>
            <a:off x="4222426" y="5668180"/>
            <a:ext cx="325730" cy="400110"/>
          </a:xfrm>
          <a:prstGeom prst="rect">
            <a:avLst/>
          </a:prstGeom>
          <a:noFill/>
        </p:spPr>
        <p:txBody>
          <a:bodyPr wrap="none" rtlCol="0">
            <a:spAutoFit/>
          </a:bodyPr>
          <a:lstStyle/>
          <a:p>
            <a:r>
              <a:rPr lang="en-US" sz="2000" b="1" dirty="0" smtClean="0">
                <a:latin typeface="Consolas"/>
                <a:cs typeface="Consolas"/>
              </a:rPr>
              <a:t>2</a:t>
            </a:r>
            <a:endParaRPr lang="en-US" sz="2000" b="1" dirty="0">
              <a:latin typeface="Consolas"/>
              <a:cs typeface="Consolas"/>
            </a:endParaRPr>
          </a:p>
        </p:txBody>
      </p:sp>
      <p:cxnSp>
        <p:nvCxnSpPr>
          <p:cNvPr id="15" name="Straight Arrow Connector 14"/>
          <p:cNvCxnSpPr/>
          <p:nvPr/>
        </p:nvCxnSpPr>
        <p:spPr>
          <a:xfrm flipV="1">
            <a:off x="1692124" y="1391920"/>
            <a:ext cx="0" cy="159258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00652" y="3159125"/>
            <a:ext cx="3135819" cy="1015663"/>
          </a:xfrm>
          <a:prstGeom prst="rect">
            <a:avLst/>
          </a:prstGeom>
          <a:noFill/>
        </p:spPr>
        <p:txBody>
          <a:bodyPr wrap="none" rtlCol="0">
            <a:spAutoFit/>
          </a:bodyPr>
          <a:lstStyle/>
          <a:p>
            <a:r>
              <a:rPr lang="en-US" sz="2000" dirty="0" smtClean="0"/>
              <a:t>Returns a new policy </a:t>
            </a:r>
          </a:p>
          <a:p>
            <a:r>
              <a:rPr lang="en-US" sz="2000" dirty="0" smtClean="0"/>
              <a:t>for the underlying network</a:t>
            </a:r>
          </a:p>
          <a:p>
            <a:r>
              <a:rPr lang="en-US" sz="2000" dirty="0" smtClean="0"/>
              <a:t>(i.e., on nodes </a:t>
            </a:r>
            <a:r>
              <a:rPr lang="en-US" sz="2000" dirty="0" smtClean="0">
                <a:latin typeface="Consolas"/>
                <a:cs typeface="Consolas"/>
              </a:rPr>
              <a:t>S</a:t>
            </a:r>
            <a:r>
              <a:rPr lang="en-US" sz="2000" dirty="0" smtClean="0"/>
              <a:t> and </a:t>
            </a:r>
            <a:r>
              <a:rPr lang="en-US" sz="2000" dirty="0" smtClean="0">
                <a:latin typeface="Consolas"/>
                <a:cs typeface="Consolas"/>
              </a:rPr>
              <a:t>T</a:t>
            </a:r>
            <a:r>
              <a:rPr lang="en-US" sz="2000" dirty="0" smtClean="0"/>
              <a:t>)</a:t>
            </a:r>
          </a:p>
        </p:txBody>
      </p:sp>
      <p:sp>
        <p:nvSpPr>
          <p:cNvPr id="52" name="TextBox 51"/>
          <p:cNvSpPr txBox="1"/>
          <p:nvPr/>
        </p:nvSpPr>
        <p:spPr>
          <a:xfrm>
            <a:off x="5086983" y="3147934"/>
            <a:ext cx="3764873" cy="1015663"/>
          </a:xfrm>
          <a:prstGeom prst="rect">
            <a:avLst/>
          </a:prstGeom>
          <a:noFill/>
        </p:spPr>
        <p:txBody>
          <a:bodyPr wrap="none" rtlCol="0">
            <a:spAutoFit/>
          </a:bodyPr>
          <a:lstStyle/>
          <a:p>
            <a:r>
              <a:rPr lang="en-US" sz="2000" dirty="0" smtClean="0"/>
              <a:t>that “does” the </a:t>
            </a:r>
            <a:r>
              <a:rPr lang="en-US" sz="2000" dirty="0" smtClean="0">
                <a:latin typeface="Consolas"/>
                <a:cs typeface="Consolas"/>
              </a:rPr>
              <a:t>derived</a:t>
            </a:r>
            <a:r>
              <a:rPr lang="en-US" sz="2000" dirty="0" smtClean="0"/>
              <a:t> policy </a:t>
            </a:r>
          </a:p>
          <a:p>
            <a:r>
              <a:rPr lang="en-US" sz="2000" dirty="0" smtClean="0"/>
              <a:t>on the abstract topology</a:t>
            </a:r>
          </a:p>
          <a:p>
            <a:r>
              <a:rPr lang="en-US" sz="2000" dirty="0" smtClean="0"/>
              <a:t>(</a:t>
            </a:r>
            <a:r>
              <a:rPr lang="en-US" sz="2000" dirty="0"/>
              <a:t>i.e., on </a:t>
            </a:r>
            <a:r>
              <a:rPr lang="en-US" sz="2000" dirty="0" smtClean="0"/>
              <a:t>node </a:t>
            </a:r>
            <a:r>
              <a:rPr lang="en-US" sz="2000" dirty="0" smtClean="0">
                <a:latin typeface="Consolas"/>
                <a:cs typeface="Consolas"/>
              </a:rPr>
              <a:t>V</a:t>
            </a:r>
            <a:r>
              <a:rPr lang="en-US" sz="2000" dirty="0" smtClean="0"/>
              <a:t>)</a:t>
            </a:r>
            <a:endParaRPr lang="en-US" sz="2000" dirty="0"/>
          </a:p>
        </p:txBody>
      </p:sp>
      <p:sp>
        <p:nvSpPr>
          <p:cNvPr id="55" name="TextBox 54"/>
          <p:cNvSpPr txBox="1"/>
          <p:nvPr/>
        </p:nvSpPr>
        <p:spPr>
          <a:xfrm>
            <a:off x="2143783" y="1757760"/>
            <a:ext cx="4942379" cy="1600438"/>
          </a:xfrm>
          <a:prstGeom prst="rect">
            <a:avLst/>
          </a:prstGeom>
          <a:noFill/>
        </p:spPr>
        <p:txBody>
          <a:bodyPr wrap="none" rtlCol="0">
            <a:spAutoFit/>
          </a:bodyPr>
          <a:lstStyle/>
          <a:p>
            <a:r>
              <a:rPr lang="en-US" sz="2000" dirty="0"/>
              <a:t>u</a:t>
            </a:r>
            <a:r>
              <a:rPr lang="en-US" sz="2000" dirty="0" smtClean="0"/>
              <a:t>sing 3 partial transformation policies to:</a:t>
            </a:r>
          </a:p>
          <a:p>
            <a:pPr marL="285750" indent="-285750">
              <a:buFont typeface="Arial"/>
              <a:buChar char="•"/>
            </a:pPr>
            <a:r>
              <a:rPr lang="en-US" sz="2000" dirty="0"/>
              <a:t>h</a:t>
            </a:r>
            <a:r>
              <a:rPr lang="en-US" sz="2000" dirty="0" smtClean="0"/>
              <a:t>andle packets entering abstract switch</a:t>
            </a:r>
          </a:p>
          <a:p>
            <a:pPr marL="285750" indent="-285750">
              <a:buFont typeface="Arial"/>
              <a:buChar char="•"/>
            </a:pPr>
            <a:r>
              <a:rPr lang="en-US" sz="2000" dirty="0"/>
              <a:t>m</a:t>
            </a:r>
            <a:r>
              <a:rPr lang="en-US" sz="2000" dirty="0" smtClean="0"/>
              <a:t>ove packets through abstract switch</a:t>
            </a:r>
          </a:p>
          <a:p>
            <a:pPr marL="285750" indent="-285750">
              <a:buFont typeface="Arial"/>
              <a:buChar char="•"/>
            </a:pPr>
            <a:r>
              <a:rPr lang="en-US" sz="2000" dirty="0"/>
              <a:t>h</a:t>
            </a:r>
            <a:r>
              <a:rPr lang="en-US" sz="2000" dirty="0" smtClean="0"/>
              <a:t>andle packets exiting abstract switch</a:t>
            </a:r>
          </a:p>
          <a:p>
            <a:pPr marL="285750" indent="-285750">
              <a:buFont typeface="Arial"/>
              <a:buChar char="•"/>
            </a:pPr>
            <a:endParaRPr lang="en-US" dirty="0"/>
          </a:p>
        </p:txBody>
      </p:sp>
      <p:cxnSp>
        <p:nvCxnSpPr>
          <p:cNvPr id="59" name="Straight Arrow Connector 58"/>
          <p:cNvCxnSpPr/>
          <p:nvPr/>
        </p:nvCxnSpPr>
        <p:spPr>
          <a:xfrm flipV="1">
            <a:off x="7727164" y="1391920"/>
            <a:ext cx="0" cy="175133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H="1" flipV="1">
            <a:off x="3423936" y="1391921"/>
            <a:ext cx="599424" cy="43370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V="1">
            <a:off x="4023360" y="1391920"/>
            <a:ext cx="833120" cy="43370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flipV="1">
            <a:off x="4023360" y="1391921"/>
            <a:ext cx="1841498" cy="43370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641262012"/>
      </p:ext>
    </p:extLst>
  </p:cSld>
  <p:clrMapOvr>
    <a:masterClrMapping/>
  </p:clrMapOvr>
  <mc:AlternateContent xmlns:mc="http://schemas.openxmlformats.org/markup-compatibility/2006" xmlns:p14="http://schemas.microsoft.com/office/powerpoint/2010/main">
    <mc:Choice Requires="p14">
      <p:transition spd="slow" p14:dur="2000" advTm="46644"/>
    </mc:Choice>
    <mc:Fallback xmlns="">
      <p:transition xmlns:p14="http://schemas.microsoft.com/office/powerpoint/2010/main" spd="slow" advTm="4664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2" grpId="0"/>
      <p:bldP spid="5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Table 55"/>
          <p:cNvGraphicFramePr>
            <a:graphicFrameLocks noGrp="1"/>
          </p:cNvGraphicFramePr>
          <p:nvPr>
            <p:extLst>
              <p:ext uri="{D42A27DB-BD31-4B8C-83A1-F6EECF244321}">
                <p14:modId xmlns:p14="http://schemas.microsoft.com/office/powerpoint/2010/main" val="3605262762"/>
              </p:ext>
            </p:extLst>
          </p:nvPr>
        </p:nvGraphicFramePr>
        <p:xfrm>
          <a:off x="175002" y="4131940"/>
          <a:ext cx="2289614" cy="1706880"/>
        </p:xfrm>
        <a:graphic>
          <a:graphicData uri="http://schemas.openxmlformats.org/drawingml/2006/table">
            <a:tbl>
              <a:tblPr firstRow="1" bandRow="1">
                <a:tableStyleId>{2D5ABB26-0587-4C30-8999-92F81FD0307C}</a:tableStyleId>
              </a:tblPr>
              <a:tblGrid>
                <a:gridCol w="1411804"/>
                <a:gridCol w="438905"/>
                <a:gridCol w="438905"/>
              </a:tblGrid>
              <a:tr h="258997">
                <a:tc>
                  <a:txBody>
                    <a:bodyPr/>
                    <a:lstStyle/>
                    <a:p>
                      <a:r>
                        <a:rPr lang="en-US" sz="2200" b="1" dirty="0" smtClean="0">
                          <a:latin typeface="Consolas"/>
                          <a:cs typeface="Consolas"/>
                        </a:rPr>
                        <a:t>Field</a:t>
                      </a:r>
                      <a:endParaRPr lang="en-US" sz="2200" b="1"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r>
                        <a:rPr lang="en-US" sz="2200" b="1" dirty="0" smtClean="0">
                          <a:latin typeface="Consolas"/>
                          <a:cs typeface="Consolas"/>
                        </a:rPr>
                        <a:t>V</a:t>
                      </a:r>
                      <a:r>
                        <a:rPr lang="en-US" sz="2200" b="1" baseline="-25000" dirty="0" smtClean="0">
                          <a:latin typeface="Consolas"/>
                          <a:cs typeface="Consolas"/>
                        </a:rPr>
                        <a:t>0</a:t>
                      </a:r>
                      <a:endParaRPr lang="en-US" sz="2200" b="1" baseline="-250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r>
                        <a:rPr lang="en-US" sz="2200" b="1" dirty="0" smtClean="0">
                          <a:latin typeface="Consolas"/>
                          <a:cs typeface="Consolas"/>
                        </a:rPr>
                        <a:t>V</a:t>
                      </a:r>
                      <a:r>
                        <a:rPr lang="en-US" sz="2200" b="1" baseline="-25000" dirty="0" smtClean="0">
                          <a:latin typeface="Consolas"/>
                          <a:cs typeface="Consolas"/>
                        </a:rPr>
                        <a:t>1</a:t>
                      </a:r>
                      <a:endParaRPr lang="en-US" sz="2200" b="1" baseline="-250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r>
              <a:tr h="258997">
                <a:tc>
                  <a:txBody>
                    <a:bodyPr/>
                    <a:lstStyle/>
                    <a:p>
                      <a:r>
                        <a:rPr lang="en-US" sz="2200" dirty="0" smtClean="0">
                          <a:latin typeface="Consolas"/>
                          <a:cs typeface="Consolas"/>
                        </a:rPr>
                        <a:t>switch</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200" dirty="0" smtClean="0">
                          <a:latin typeface="Consolas"/>
                          <a:cs typeface="Consolas"/>
                        </a:rPr>
                        <a:t>S</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200" dirty="0" smtClean="0">
                          <a:latin typeface="Consolas"/>
                          <a:cs typeface="Consolas"/>
                        </a:rPr>
                        <a:t>V</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258997">
                <a:tc>
                  <a:txBody>
                    <a:bodyPr/>
                    <a:lstStyle/>
                    <a:p>
                      <a:r>
                        <a:rPr lang="en-US" sz="2200" dirty="0" err="1" smtClean="0">
                          <a:latin typeface="Consolas"/>
                          <a:cs typeface="Consolas"/>
                        </a:rPr>
                        <a:t>inport</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200" dirty="0" smtClean="0">
                          <a:latin typeface="Consolas"/>
                          <a:cs typeface="Consolas"/>
                        </a:rPr>
                        <a:t>1</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200" dirty="0" smtClean="0">
                          <a:latin typeface="Consolas"/>
                          <a:cs typeface="Consolas"/>
                        </a:rPr>
                        <a:t>1</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258997">
                <a:tc>
                  <a:txBody>
                    <a:bodyPr/>
                    <a:lstStyle/>
                    <a:p>
                      <a:r>
                        <a:rPr lang="en-US" sz="2200" dirty="0" err="1" smtClean="0">
                          <a:latin typeface="Consolas"/>
                          <a:cs typeface="Consolas"/>
                        </a:rPr>
                        <a:t>outport</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200" dirty="0" smtClean="0">
                          <a:latin typeface="Consolas"/>
                          <a:cs typeface="Consolas"/>
                        </a:rPr>
                        <a:t>2</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200" dirty="0" smtClean="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53" name="Table 52"/>
          <p:cNvGraphicFramePr>
            <a:graphicFrameLocks noGrp="1"/>
          </p:cNvGraphicFramePr>
          <p:nvPr>
            <p:extLst>
              <p:ext uri="{D42A27DB-BD31-4B8C-83A1-F6EECF244321}">
                <p14:modId xmlns:p14="http://schemas.microsoft.com/office/powerpoint/2010/main" val="1016430142"/>
              </p:ext>
            </p:extLst>
          </p:nvPr>
        </p:nvGraphicFramePr>
        <p:xfrm>
          <a:off x="176394" y="4129378"/>
          <a:ext cx="2292590" cy="1280160"/>
        </p:xfrm>
        <a:graphic>
          <a:graphicData uri="http://schemas.openxmlformats.org/drawingml/2006/table">
            <a:tbl>
              <a:tblPr firstRow="1" bandRow="1">
                <a:tableStyleId>{2D5ABB26-0587-4C30-8999-92F81FD0307C}</a:tableStyleId>
              </a:tblPr>
              <a:tblGrid>
                <a:gridCol w="1414780"/>
                <a:gridCol w="438905"/>
                <a:gridCol w="438905"/>
              </a:tblGrid>
              <a:tr h="258997">
                <a:tc>
                  <a:txBody>
                    <a:bodyPr/>
                    <a:lstStyle/>
                    <a:p>
                      <a:r>
                        <a:rPr lang="en-US" sz="2200" b="1" dirty="0" smtClean="0">
                          <a:latin typeface="Consolas"/>
                          <a:cs typeface="Consolas"/>
                        </a:rPr>
                        <a:t>Field</a:t>
                      </a:r>
                      <a:endParaRPr lang="en-US" sz="2200" b="1"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r>
                        <a:rPr lang="en-US" sz="2200" b="1" dirty="0" smtClean="0">
                          <a:latin typeface="Consolas"/>
                          <a:cs typeface="Consolas"/>
                        </a:rPr>
                        <a:t>V</a:t>
                      </a:r>
                      <a:r>
                        <a:rPr lang="en-US" sz="2200" b="1" baseline="-25000" dirty="0" smtClean="0">
                          <a:latin typeface="Consolas"/>
                          <a:cs typeface="Consolas"/>
                        </a:rPr>
                        <a:t>0</a:t>
                      </a:r>
                      <a:endParaRPr lang="en-US" sz="2200" b="1" baseline="-250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r>
                        <a:rPr lang="en-US" sz="2200" b="1" dirty="0" smtClean="0">
                          <a:latin typeface="Consolas"/>
                          <a:cs typeface="Consolas"/>
                        </a:rPr>
                        <a:t>V</a:t>
                      </a:r>
                      <a:r>
                        <a:rPr lang="en-US" sz="2200" b="1" baseline="-25000" dirty="0" smtClean="0">
                          <a:latin typeface="Consolas"/>
                          <a:cs typeface="Consolas"/>
                        </a:rPr>
                        <a:t>1</a:t>
                      </a:r>
                      <a:endParaRPr lang="en-US" sz="2200" b="1" baseline="-250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r>
              <a:tr h="258997">
                <a:tc>
                  <a:txBody>
                    <a:bodyPr/>
                    <a:lstStyle/>
                    <a:p>
                      <a:r>
                        <a:rPr lang="en-US" sz="2200" dirty="0" smtClean="0">
                          <a:latin typeface="Consolas"/>
                          <a:cs typeface="Consolas"/>
                        </a:rPr>
                        <a:t>switch</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200" dirty="0" smtClean="0">
                          <a:latin typeface="Consolas"/>
                          <a:cs typeface="Consolas"/>
                        </a:rPr>
                        <a:t>S</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200" dirty="0" smtClean="0">
                          <a:latin typeface="Consolas"/>
                          <a:cs typeface="Consolas"/>
                        </a:rPr>
                        <a:t>V</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258997">
                <a:tc>
                  <a:txBody>
                    <a:bodyPr/>
                    <a:lstStyle/>
                    <a:p>
                      <a:r>
                        <a:rPr lang="en-US" sz="2200" dirty="0" err="1" smtClean="0">
                          <a:latin typeface="Consolas"/>
                          <a:cs typeface="Consolas"/>
                        </a:rPr>
                        <a:t>inport</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200" dirty="0" smtClean="0">
                          <a:latin typeface="Consolas"/>
                          <a:cs typeface="Consolas"/>
                        </a:rPr>
                        <a:t>1</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200" dirty="0" smtClean="0">
                          <a:latin typeface="Consolas"/>
                          <a:cs typeface="Consolas"/>
                        </a:rPr>
                        <a:t>1</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57" name="Table 56"/>
          <p:cNvGraphicFramePr>
            <a:graphicFrameLocks noGrp="1"/>
          </p:cNvGraphicFramePr>
          <p:nvPr>
            <p:extLst>
              <p:ext uri="{D42A27DB-BD31-4B8C-83A1-F6EECF244321}">
                <p14:modId xmlns:p14="http://schemas.microsoft.com/office/powerpoint/2010/main" val="3232041303"/>
              </p:ext>
            </p:extLst>
          </p:nvPr>
        </p:nvGraphicFramePr>
        <p:xfrm>
          <a:off x="175002" y="4132464"/>
          <a:ext cx="1850709" cy="2560320"/>
        </p:xfrm>
        <a:graphic>
          <a:graphicData uri="http://schemas.openxmlformats.org/drawingml/2006/table">
            <a:tbl>
              <a:tblPr firstRow="1" bandRow="1">
                <a:tableStyleId>{2D5ABB26-0587-4C30-8999-92F81FD0307C}</a:tableStyleId>
              </a:tblPr>
              <a:tblGrid>
                <a:gridCol w="1411804"/>
                <a:gridCol w="438905"/>
              </a:tblGrid>
              <a:tr h="258997">
                <a:tc>
                  <a:txBody>
                    <a:bodyPr/>
                    <a:lstStyle/>
                    <a:p>
                      <a:r>
                        <a:rPr lang="en-US" sz="2200" b="1" dirty="0" smtClean="0">
                          <a:latin typeface="Consolas"/>
                          <a:cs typeface="Consolas"/>
                        </a:rPr>
                        <a:t>Field</a:t>
                      </a:r>
                      <a:endParaRPr lang="en-US" sz="2200" b="1"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r>
                        <a:rPr lang="en-US" sz="2200" b="1" dirty="0" smtClean="0">
                          <a:latin typeface="Consolas"/>
                          <a:cs typeface="Consolas"/>
                        </a:rPr>
                        <a:t>V</a:t>
                      </a:r>
                      <a:r>
                        <a:rPr lang="en-US" sz="2200" b="1" baseline="-25000" dirty="0" smtClean="0">
                          <a:latin typeface="Consolas"/>
                          <a:cs typeface="Consolas"/>
                        </a:rPr>
                        <a:t>0</a:t>
                      </a:r>
                      <a:endParaRPr lang="en-US" sz="2200" b="1" baseline="-250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r>
              <a:tr h="258997">
                <a:tc>
                  <a:txBody>
                    <a:bodyPr/>
                    <a:lstStyle/>
                    <a:p>
                      <a:r>
                        <a:rPr lang="en-US" sz="2200" dirty="0" smtClean="0">
                          <a:latin typeface="Consolas"/>
                          <a:cs typeface="Consolas"/>
                        </a:rPr>
                        <a:t>switch</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200" dirty="0" smtClean="0">
                          <a:latin typeface="Consolas"/>
                          <a:cs typeface="Consolas"/>
                        </a:rPr>
                        <a:t>T</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58997">
                <a:tc>
                  <a:txBody>
                    <a:bodyPr/>
                    <a:lstStyle/>
                    <a:p>
                      <a:r>
                        <a:rPr lang="en-US" sz="2200" dirty="0" err="1" smtClean="0">
                          <a:latin typeface="Consolas"/>
                          <a:cs typeface="Consolas"/>
                        </a:rPr>
                        <a:t>inport</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200" dirty="0" smtClean="0">
                          <a:latin typeface="Consolas"/>
                          <a:cs typeface="Consolas"/>
                        </a:rPr>
                        <a:t>1</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58997">
                <a:tc>
                  <a:txBody>
                    <a:bodyPr/>
                    <a:lstStyle/>
                    <a:p>
                      <a:r>
                        <a:rPr lang="en-US" sz="2200" dirty="0" err="1" smtClean="0">
                          <a:latin typeface="Consolas"/>
                          <a:cs typeface="Consolas"/>
                        </a:rPr>
                        <a:t>vswitch</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200" dirty="0" smtClean="0">
                          <a:latin typeface="Consolas"/>
                          <a:cs typeface="Consolas"/>
                        </a:rPr>
                        <a:t>V</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58997">
                <a:tc>
                  <a:txBody>
                    <a:bodyPr/>
                    <a:lstStyle/>
                    <a:p>
                      <a:r>
                        <a:rPr lang="en-US" sz="2200" dirty="0" err="1" smtClean="0">
                          <a:latin typeface="Consolas"/>
                          <a:cs typeface="Consolas"/>
                        </a:rPr>
                        <a:t>vinport</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200" dirty="0" smtClean="0">
                          <a:latin typeface="Consolas"/>
                          <a:cs typeface="Consolas"/>
                        </a:rPr>
                        <a:t>1</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58997">
                <a:tc>
                  <a:txBody>
                    <a:bodyPr/>
                    <a:lstStyle/>
                    <a:p>
                      <a:r>
                        <a:rPr lang="en-US" sz="2200" dirty="0" err="1" smtClean="0">
                          <a:latin typeface="Consolas"/>
                          <a:cs typeface="Consolas"/>
                        </a:rPr>
                        <a:t>voutport</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200" dirty="0" smtClean="0">
                          <a:latin typeface="Consolas"/>
                          <a:cs typeface="Consolas"/>
                        </a:rPr>
                        <a:t>2</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52" name="Table 51"/>
          <p:cNvGraphicFramePr>
            <a:graphicFrameLocks noGrp="1"/>
          </p:cNvGraphicFramePr>
          <p:nvPr>
            <p:extLst>
              <p:ext uri="{D42A27DB-BD31-4B8C-83A1-F6EECF244321}">
                <p14:modId xmlns:p14="http://schemas.microsoft.com/office/powerpoint/2010/main" val="2390444842"/>
              </p:ext>
            </p:extLst>
          </p:nvPr>
        </p:nvGraphicFramePr>
        <p:xfrm>
          <a:off x="175002" y="4130833"/>
          <a:ext cx="1853685" cy="1280160"/>
        </p:xfrm>
        <a:graphic>
          <a:graphicData uri="http://schemas.openxmlformats.org/drawingml/2006/table">
            <a:tbl>
              <a:tblPr firstRow="1" bandRow="1">
                <a:tableStyleId>{2D5ABB26-0587-4C30-8999-92F81FD0307C}</a:tableStyleId>
              </a:tblPr>
              <a:tblGrid>
                <a:gridCol w="1414780"/>
                <a:gridCol w="438905"/>
              </a:tblGrid>
              <a:tr h="258997">
                <a:tc>
                  <a:txBody>
                    <a:bodyPr/>
                    <a:lstStyle/>
                    <a:p>
                      <a:r>
                        <a:rPr lang="en-US" sz="2200" b="1" dirty="0" smtClean="0">
                          <a:latin typeface="Consolas"/>
                          <a:cs typeface="Consolas"/>
                        </a:rPr>
                        <a:t>Field</a:t>
                      </a:r>
                      <a:endParaRPr lang="en-US" sz="2200" b="1"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r>
                        <a:rPr lang="en-US" sz="2200" b="1" dirty="0" smtClean="0">
                          <a:latin typeface="Consolas"/>
                          <a:cs typeface="Consolas"/>
                        </a:rPr>
                        <a:t>V</a:t>
                      </a:r>
                      <a:r>
                        <a:rPr lang="en-US" sz="2200" b="1" baseline="-25000" dirty="0" smtClean="0">
                          <a:latin typeface="Consolas"/>
                          <a:cs typeface="Consolas"/>
                        </a:rPr>
                        <a:t>0</a:t>
                      </a:r>
                      <a:endParaRPr lang="en-US" sz="2200" b="1" baseline="-250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r>
              <a:tr h="258997">
                <a:tc>
                  <a:txBody>
                    <a:bodyPr/>
                    <a:lstStyle/>
                    <a:p>
                      <a:r>
                        <a:rPr lang="en-US" sz="2200" dirty="0" smtClean="0">
                          <a:latin typeface="Consolas"/>
                          <a:cs typeface="Consolas"/>
                        </a:rPr>
                        <a:t>switch</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200" dirty="0" smtClean="0">
                          <a:latin typeface="Consolas"/>
                          <a:cs typeface="Consolas"/>
                        </a:rPr>
                        <a:t>S</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58997">
                <a:tc>
                  <a:txBody>
                    <a:bodyPr/>
                    <a:lstStyle/>
                    <a:p>
                      <a:r>
                        <a:rPr lang="en-US" sz="2200" dirty="0" err="1" smtClean="0">
                          <a:latin typeface="Consolas"/>
                          <a:cs typeface="Consolas"/>
                        </a:rPr>
                        <a:t>inport</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200" dirty="0" smtClean="0">
                          <a:latin typeface="Consolas"/>
                          <a:cs typeface="Consolas"/>
                        </a:rPr>
                        <a:t>1</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44" name="Table 43"/>
          <p:cNvGraphicFramePr>
            <a:graphicFrameLocks noGrp="1"/>
          </p:cNvGraphicFramePr>
          <p:nvPr>
            <p:extLst>
              <p:ext uri="{D42A27DB-BD31-4B8C-83A1-F6EECF244321}">
                <p14:modId xmlns:p14="http://schemas.microsoft.com/office/powerpoint/2010/main" val="3878852328"/>
              </p:ext>
            </p:extLst>
          </p:nvPr>
        </p:nvGraphicFramePr>
        <p:xfrm>
          <a:off x="173663" y="4129354"/>
          <a:ext cx="1850709" cy="2560320"/>
        </p:xfrm>
        <a:graphic>
          <a:graphicData uri="http://schemas.openxmlformats.org/drawingml/2006/table">
            <a:tbl>
              <a:tblPr firstRow="1" bandRow="1">
                <a:tableStyleId>{2D5ABB26-0587-4C30-8999-92F81FD0307C}</a:tableStyleId>
              </a:tblPr>
              <a:tblGrid>
                <a:gridCol w="1411804"/>
                <a:gridCol w="438905"/>
              </a:tblGrid>
              <a:tr h="258997">
                <a:tc>
                  <a:txBody>
                    <a:bodyPr/>
                    <a:lstStyle/>
                    <a:p>
                      <a:r>
                        <a:rPr lang="en-US" sz="2200" b="1" dirty="0" smtClean="0">
                          <a:latin typeface="Consolas"/>
                          <a:cs typeface="Consolas"/>
                        </a:rPr>
                        <a:t>Field</a:t>
                      </a:r>
                      <a:endParaRPr lang="en-US" sz="2200" b="1"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r>
                        <a:rPr lang="en-US" sz="2200" b="1" dirty="0" smtClean="0">
                          <a:latin typeface="Consolas"/>
                          <a:cs typeface="Consolas"/>
                        </a:rPr>
                        <a:t>V</a:t>
                      </a:r>
                      <a:r>
                        <a:rPr lang="en-US" sz="2200" b="1" baseline="-25000" dirty="0" smtClean="0">
                          <a:latin typeface="Consolas"/>
                          <a:cs typeface="Consolas"/>
                        </a:rPr>
                        <a:t>0</a:t>
                      </a:r>
                      <a:endParaRPr lang="en-US" sz="2200" b="1" baseline="-250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r>
              <a:tr h="258997">
                <a:tc>
                  <a:txBody>
                    <a:bodyPr/>
                    <a:lstStyle/>
                    <a:p>
                      <a:r>
                        <a:rPr lang="en-US" sz="2200" dirty="0" smtClean="0">
                          <a:latin typeface="Consolas"/>
                          <a:cs typeface="Consolas"/>
                        </a:rPr>
                        <a:t>switch</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200" dirty="0" smtClean="0">
                          <a:latin typeface="Consolas"/>
                          <a:cs typeface="Consolas"/>
                        </a:rPr>
                        <a:t>T</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58997">
                <a:tc>
                  <a:txBody>
                    <a:bodyPr/>
                    <a:lstStyle/>
                    <a:p>
                      <a:r>
                        <a:rPr lang="en-US" sz="2200" dirty="0" err="1" smtClean="0">
                          <a:latin typeface="Consolas"/>
                          <a:cs typeface="Consolas"/>
                        </a:rPr>
                        <a:t>inport</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200" dirty="0" smtClean="0">
                          <a:latin typeface="Consolas"/>
                          <a:cs typeface="Consolas"/>
                        </a:rPr>
                        <a:t>1</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58997">
                <a:tc>
                  <a:txBody>
                    <a:bodyPr/>
                    <a:lstStyle/>
                    <a:p>
                      <a:r>
                        <a:rPr lang="en-US" sz="2200" dirty="0" err="1" smtClean="0">
                          <a:latin typeface="Consolas"/>
                          <a:cs typeface="Consolas"/>
                        </a:rPr>
                        <a:t>vswitch</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200" dirty="0" smtClean="0">
                          <a:latin typeface="Consolas"/>
                          <a:cs typeface="Consolas"/>
                        </a:rPr>
                        <a:t>2</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58997">
                <a:tc>
                  <a:txBody>
                    <a:bodyPr/>
                    <a:lstStyle/>
                    <a:p>
                      <a:r>
                        <a:rPr lang="en-US" sz="2200" dirty="0" err="1" smtClean="0">
                          <a:latin typeface="Consolas"/>
                          <a:cs typeface="Consolas"/>
                        </a:rPr>
                        <a:t>vinport</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200" dirty="0" smtClean="0">
                          <a:latin typeface="Consolas"/>
                          <a:cs typeface="Consolas"/>
                        </a:rPr>
                        <a:t>1</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58997">
                <a:tc>
                  <a:txBody>
                    <a:bodyPr/>
                    <a:lstStyle/>
                    <a:p>
                      <a:r>
                        <a:rPr lang="en-US" sz="2200" dirty="0" err="1" smtClean="0">
                          <a:latin typeface="Consolas"/>
                          <a:cs typeface="Consolas"/>
                        </a:rPr>
                        <a:t>voutport</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200" dirty="0" smtClean="0">
                          <a:latin typeface="Consolas"/>
                          <a:cs typeface="Consolas"/>
                        </a:rPr>
                        <a:t>2</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61" name="Table 60"/>
          <p:cNvGraphicFramePr>
            <a:graphicFrameLocks noGrp="1"/>
          </p:cNvGraphicFramePr>
          <p:nvPr>
            <p:extLst>
              <p:ext uri="{D42A27DB-BD31-4B8C-83A1-F6EECF244321}">
                <p14:modId xmlns:p14="http://schemas.microsoft.com/office/powerpoint/2010/main" val="186869500"/>
              </p:ext>
            </p:extLst>
          </p:nvPr>
        </p:nvGraphicFramePr>
        <p:xfrm>
          <a:off x="175938" y="4132928"/>
          <a:ext cx="1853685" cy="1706880"/>
        </p:xfrm>
        <a:graphic>
          <a:graphicData uri="http://schemas.openxmlformats.org/drawingml/2006/table">
            <a:tbl>
              <a:tblPr firstRow="1" bandRow="1">
                <a:tableStyleId>{2D5ABB26-0587-4C30-8999-92F81FD0307C}</a:tableStyleId>
              </a:tblPr>
              <a:tblGrid>
                <a:gridCol w="1414780"/>
                <a:gridCol w="438905"/>
              </a:tblGrid>
              <a:tr h="258997">
                <a:tc>
                  <a:txBody>
                    <a:bodyPr/>
                    <a:lstStyle/>
                    <a:p>
                      <a:r>
                        <a:rPr lang="en-US" sz="2200" b="1" dirty="0" smtClean="0">
                          <a:latin typeface="Consolas"/>
                          <a:cs typeface="Consolas"/>
                        </a:rPr>
                        <a:t>Field</a:t>
                      </a:r>
                      <a:endParaRPr lang="en-US" sz="2200" b="1"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r>
                        <a:rPr lang="en-US" sz="2200" b="1" dirty="0" smtClean="0">
                          <a:latin typeface="Consolas"/>
                          <a:cs typeface="Consolas"/>
                        </a:rPr>
                        <a:t>V</a:t>
                      </a:r>
                      <a:r>
                        <a:rPr lang="en-US" sz="2200" b="1" baseline="-25000" dirty="0" smtClean="0">
                          <a:latin typeface="Consolas"/>
                          <a:cs typeface="Consolas"/>
                        </a:rPr>
                        <a:t>0</a:t>
                      </a:r>
                      <a:endParaRPr lang="en-US" sz="2200" b="1" baseline="-250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r>
              <a:tr h="258997">
                <a:tc>
                  <a:txBody>
                    <a:bodyPr/>
                    <a:lstStyle/>
                    <a:p>
                      <a:r>
                        <a:rPr lang="en-US" sz="2200" dirty="0" smtClean="0">
                          <a:latin typeface="Consolas"/>
                          <a:cs typeface="Consolas"/>
                        </a:rPr>
                        <a:t>switch</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200" dirty="0" smtClean="0">
                          <a:latin typeface="Consolas"/>
                          <a:cs typeface="Consolas"/>
                        </a:rPr>
                        <a:t>T</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58997">
                <a:tc>
                  <a:txBody>
                    <a:bodyPr/>
                    <a:lstStyle/>
                    <a:p>
                      <a:r>
                        <a:rPr lang="en-US" sz="2200" dirty="0" err="1" smtClean="0">
                          <a:latin typeface="Consolas"/>
                          <a:cs typeface="Consolas"/>
                        </a:rPr>
                        <a:t>inport</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200" dirty="0" smtClean="0">
                          <a:latin typeface="Consolas"/>
                          <a:cs typeface="Consolas"/>
                        </a:rPr>
                        <a:t>1</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58997">
                <a:tc>
                  <a:txBody>
                    <a:bodyPr/>
                    <a:lstStyle/>
                    <a:p>
                      <a:r>
                        <a:rPr lang="en-US" sz="2200" dirty="0" err="1" smtClean="0">
                          <a:latin typeface="Consolas"/>
                          <a:cs typeface="Consolas"/>
                        </a:rPr>
                        <a:t>outport</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200" dirty="0" smtClean="0">
                          <a:latin typeface="Consolas"/>
                          <a:cs typeface="Consolas"/>
                        </a:rPr>
                        <a:t>2</a:t>
                      </a:r>
                      <a:endParaRPr lang="en-US" sz="2200"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6" name="Parallelogram 5"/>
          <p:cNvSpPr/>
          <p:nvPr/>
        </p:nvSpPr>
        <p:spPr>
          <a:xfrm>
            <a:off x="1621004" y="5576743"/>
            <a:ext cx="6595539" cy="915835"/>
          </a:xfrm>
          <a:prstGeom prst="parallelogram">
            <a:avLst>
              <a:gd name="adj" fmla="val 48222"/>
            </a:avLst>
          </a:prstGeom>
          <a:solidFill>
            <a:srgbClr val="FFFFFF">
              <a:alpha val="3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Parallelogram 6"/>
          <p:cNvSpPr/>
          <p:nvPr/>
        </p:nvSpPr>
        <p:spPr>
          <a:xfrm>
            <a:off x="1671812" y="4331817"/>
            <a:ext cx="6595539" cy="880530"/>
          </a:xfrm>
          <a:prstGeom prst="parallelogram">
            <a:avLst>
              <a:gd name="adj" fmla="val 48222"/>
            </a:avLst>
          </a:prstGeom>
          <a:solidFill>
            <a:srgbClr val="FFFFFF">
              <a:alpha val="3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7" name="Group 36"/>
          <p:cNvGrpSpPr/>
          <p:nvPr/>
        </p:nvGrpSpPr>
        <p:grpSpPr>
          <a:xfrm>
            <a:off x="4654364" y="4506949"/>
            <a:ext cx="486483" cy="707886"/>
            <a:chOff x="5792407" y="2236618"/>
            <a:chExt cx="486483" cy="707886"/>
          </a:xfrm>
        </p:grpSpPr>
        <p:sp>
          <p:nvSpPr>
            <p:cNvPr id="38" name="Rounded Rectangle 37"/>
            <p:cNvSpPr/>
            <p:nvPr/>
          </p:nvSpPr>
          <p:spPr>
            <a:xfrm>
              <a:off x="5792407" y="2387817"/>
              <a:ext cx="457200" cy="457200"/>
            </a:xfrm>
            <a:prstGeom prst="roundRect">
              <a:avLst/>
            </a:prstGeom>
            <a:solidFill>
              <a:srgbClr val="4F81BD"/>
            </a:solidFill>
            <a:ln w="63500">
              <a:solidFill>
                <a:schemeClr val="accent1"/>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9" name="TextBox 38"/>
            <p:cNvSpPr txBox="1"/>
            <p:nvPr/>
          </p:nvSpPr>
          <p:spPr>
            <a:xfrm>
              <a:off x="5799272" y="2236618"/>
              <a:ext cx="479618" cy="707886"/>
            </a:xfrm>
            <a:prstGeom prst="rect">
              <a:avLst/>
            </a:prstGeom>
            <a:noFill/>
          </p:spPr>
          <p:txBody>
            <a:bodyPr wrap="none" rtlCol="0">
              <a:spAutoFit/>
            </a:bodyPr>
            <a:lstStyle/>
            <a:p>
              <a:r>
                <a:rPr lang="en-US" sz="4000" b="1" dirty="0">
                  <a:latin typeface="Consolas"/>
                  <a:cs typeface="Consolas"/>
                </a:rPr>
                <a:t>V</a:t>
              </a:r>
            </a:p>
          </p:txBody>
        </p:sp>
      </p:grpSp>
      <p:grpSp>
        <p:nvGrpSpPr>
          <p:cNvPr id="40" name="Group 39"/>
          <p:cNvGrpSpPr/>
          <p:nvPr/>
        </p:nvGrpSpPr>
        <p:grpSpPr>
          <a:xfrm>
            <a:off x="3677858" y="5555144"/>
            <a:ext cx="466694" cy="707886"/>
            <a:chOff x="217391" y="2743642"/>
            <a:chExt cx="466694" cy="707886"/>
          </a:xfrm>
        </p:grpSpPr>
        <p:sp>
          <p:nvSpPr>
            <p:cNvPr id="41" name="Rounded Rectangle 40"/>
            <p:cNvSpPr/>
            <p:nvPr/>
          </p:nvSpPr>
          <p:spPr>
            <a:xfrm>
              <a:off x="218720" y="2894841"/>
              <a:ext cx="457200" cy="457200"/>
            </a:xfrm>
            <a:prstGeom prst="roundRect">
              <a:avLst/>
            </a:prstGeom>
            <a:solidFill>
              <a:schemeClr val="tx1">
                <a:lumMod val="50000"/>
                <a:lumOff val="50000"/>
              </a:schemeClr>
            </a:solidFill>
            <a:ln w="63500">
              <a:solidFill>
                <a:schemeClr val="tx1">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2" name="TextBox 41"/>
            <p:cNvSpPr txBox="1"/>
            <p:nvPr/>
          </p:nvSpPr>
          <p:spPr>
            <a:xfrm>
              <a:off x="217391" y="2743642"/>
              <a:ext cx="466694" cy="707886"/>
            </a:xfrm>
            <a:prstGeom prst="rect">
              <a:avLst/>
            </a:prstGeom>
            <a:noFill/>
          </p:spPr>
          <p:txBody>
            <a:bodyPr wrap="none" rtlCol="0">
              <a:spAutoFit/>
            </a:bodyPr>
            <a:lstStyle/>
            <a:p>
              <a:r>
                <a:rPr lang="en-US" sz="4000" b="1" dirty="0">
                  <a:solidFill>
                    <a:schemeClr val="bg1"/>
                  </a:solidFill>
                  <a:latin typeface="Consolas"/>
                  <a:cs typeface="Consolas"/>
                </a:rPr>
                <a:t>S</a:t>
              </a:r>
            </a:p>
          </p:txBody>
        </p:sp>
      </p:grpSp>
      <p:grpSp>
        <p:nvGrpSpPr>
          <p:cNvPr id="43" name="Group 42"/>
          <p:cNvGrpSpPr/>
          <p:nvPr/>
        </p:nvGrpSpPr>
        <p:grpSpPr>
          <a:xfrm>
            <a:off x="5546299" y="5549895"/>
            <a:ext cx="466694" cy="707886"/>
            <a:chOff x="217391" y="2743642"/>
            <a:chExt cx="466694" cy="707886"/>
          </a:xfrm>
        </p:grpSpPr>
        <p:sp>
          <p:nvSpPr>
            <p:cNvPr id="47" name="Rounded Rectangle 46"/>
            <p:cNvSpPr/>
            <p:nvPr/>
          </p:nvSpPr>
          <p:spPr>
            <a:xfrm>
              <a:off x="218720" y="2894841"/>
              <a:ext cx="457200" cy="457200"/>
            </a:xfrm>
            <a:prstGeom prst="roundRect">
              <a:avLst/>
            </a:prstGeom>
            <a:solidFill>
              <a:schemeClr val="tx1">
                <a:lumMod val="50000"/>
                <a:lumOff val="50000"/>
              </a:schemeClr>
            </a:solidFill>
            <a:ln w="63500">
              <a:solidFill>
                <a:schemeClr val="tx1">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9" name="TextBox 48"/>
            <p:cNvSpPr txBox="1"/>
            <p:nvPr/>
          </p:nvSpPr>
          <p:spPr>
            <a:xfrm>
              <a:off x="217391" y="2743642"/>
              <a:ext cx="466694" cy="707886"/>
            </a:xfrm>
            <a:prstGeom prst="rect">
              <a:avLst/>
            </a:prstGeom>
            <a:noFill/>
          </p:spPr>
          <p:txBody>
            <a:bodyPr wrap="none" rtlCol="0">
              <a:spAutoFit/>
            </a:bodyPr>
            <a:lstStyle/>
            <a:p>
              <a:r>
                <a:rPr lang="en-US" sz="4000" b="1" dirty="0">
                  <a:solidFill>
                    <a:schemeClr val="bg1"/>
                  </a:solidFill>
                  <a:latin typeface="Consolas"/>
                  <a:cs typeface="Consolas"/>
                </a:rPr>
                <a:t>T</a:t>
              </a:r>
            </a:p>
          </p:txBody>
        </p:sp>
      </p:grpSp>
      <p:sp>
        <p:nvSpPr>
          <p:cNvPr id="2" name="Title 1"/>
          <p:cNvSpPr>
            <a:spLocks noGrp="1"/>
          </p:cNvSpPr>
          <p:nvPr>
            <p:ph type="title"/>
          </p:nvPr>
        </p:nvSpPr>
        <p:spPr>
          <a:xfrm>
            <a:off x="74085" y="221723"/>
            <a:ext cx="9020336" cy="1281112"/>
          </a:xfrm>
        </p:spPr>
        <p:txBody>
          <a:bodyPr>
            <a:normAutofit fontScale="90000"/>
          </a:bodyPr>
          <a:lstStyle/>
          <a:p>
            <a:r>
              <a:rPr lang="en-US" sz="4000" dirty="0" smtClean="0">
                <a:cs typeface="Consolas"/>
              </a:rPr>
              <a:t>Implementing </a:t>
            </a:r>
            <a:r>
              <a:rPr lang="en-US" sz="4000" dirty="0" smtClean="0">
                <a:latin typeface="Consolas"/>
                <a:cs typeface="Consolas"/>
              </a:rPr>
              <a:t>abstract()</a:t>
            </a:r>
            <a:r>
              <a:rPr lang="en-US" sz="3000" dirty="0" smtClean="0">
                <a:latin typeface="Consolas"/>
                <a:cs typeface="Consolas"/>
              </a:rPr>
              <a:t/>
            </a:r>
            <a:br>
              <a:rPr lang="en-US" sz="3000" dirty="0" smtClean="0">
                <a:latin typeface="Consolas"/>
                <a:cs typeface="Consolas"/>
              </a:rPr>
            </a:br>
            <a:r>
              <a:rPr lang="en-US" sz="3000" dirty="0" err="1" smtClean="0">
                <a:latin typeface="Consolas"/>
                <a:cs typeface="Consolas"/>
              </a:rPr>
              <a:t>def</a:t>
            </a:r>
            <a:r>
              <a:rPr lang="en-US" sz="3000" dirty="0" smtClean="0">
                <a:latin typeface="Consolas"/>
                <a:cs typeface="Consolas"/>
              </a:rPr>
              <a:t> abstract(</a:t>
            </a:r>
            <a:r>
              <a:rPr lang="en-US" sz="3000" dirty="0" err="1" smtClean="0">
                <a:solidFill>
                  <a:srgbClr val="FF0000"/>
                </a:solidFill>
                <a:latin typeface="Consolas"/>
                <a:cs typeface="Consolas"/>
              </a:rPr>
              <a:t>ingress</a:t>
            </a:r>
            <a:r>
              <a:rPr lang="en-US" sz="3000" dirty="0" err="1" smtClean="0">
                <a:solidFill>
                  <a:srgbClr val="000000"/>
                </a:solidFill>
                <a:latin typeface="Consolas"/>
                <a:cs typeface="Consolas"/>
              </a:rPr>
              <a:t>,</a:t>
            </a:r>
            <a:r>
              <a:rPr lang="en-US" sz="3000" dirty="0" err="1" smtClean="0">
                <a:solidFill>
                  <a:schemeClr val="accent6">
                    <a:lumMod val="75000"/>
                  </a:schemeClr>
                </a:solidFill>
                <a:latin typeface="Consolas"/>
                <a:cs typeface="Consolas"/>
              </a:rPr>
              <a:t>fabric</a:t>
            </a:r>
            <a:r>
              <a:rPr lang="en-US" sz="3000" dirty="0" err="1" smtClean="0">
                <a:solidFill>
                  <a:srgbClr val="000000"/>
                </a:solidFill>
                <a:latin typeface="Consolas"/>
                <a:cs typeface="Consolas"/>
              </a:rPr>
              <a:t>,</a:t>
            </a:r>
            <a:r>
              <a:rPr lang="en-US" sz="3000" dirty="0" err="1" smtClean="0">
                <a:solidFill>
                  <a:srgbClr val="C6AD06"/>
                </a:solidFill>
                <a:latin typeface="Consolas"/>
                <a:cs typeface="Consolas"/>
              </a:rPr>
              <a:t>egress</a:t>
            </a:r>
            <a:r>
              <a:rPr lang="en-US" sz="3000" dirty="0" err="1">
                <a:latin typeface="Consolas"/>
                <a:cs typeface="Consolas"/>
              </a:rPr>
              <a:t>,</a:t>
            </a:r>
            <a:r>
              <a:rPr lang="en-US" sz="3000" dirty="0" err="1">
                <a:solidFill>
                  <a:schemeClr val="accent3">
                    <a:lumMod val="75000"/>
                  </a:schemeClr>
                </a:solidFill>
                <a:latin typeface="Consolas"/>
                <a:cs typeface="Consolas"/>
              </a:rPr>
              <a:t>derived</a:t>
            </a:r>
            <a:r>
              <a:rPr lang="en-US" sz="3000" dirty="0" smtClean="0">
                <a:latin typeface="Consolas"/>
                <a:cs typeface="Consolas"/>
              </a:rPr>
              <a:t>):</a:t>
            </a:r>
            <a:endParaRPr lang="en-US" sz="3000" dirty="0"/>
          </a:p>
        </p:txBody>
      </p:sp>
      <p:sp>
        <p:nvSpPr>
          <p:cNvPr id="3" name="Content Placeholder 2"/>
          <p:cNvSpPr>
            <a:spLocks noGrp="1"/>
          </p:cNvSpPr>
          <p:nvPr>
            <p:ph idx="1"/>
          </p:nvPr>
        </p:nvSpPr>
        <p:spPr>
          <a:xfrm>
            <a:off x="615945" y="1426502"/>
            <a:ext cx="8499642" cy="4525963"/>
          </a:xfrm>
        </p:spPr>
        <p:txBody>
          <a:bodyPr/>
          <a:lstStyle/>
          <a:p>
            <a:pPr marL="0" indent="0">
              <a:buNone/>
            </a:pPr>
            <a:r>
              <a:rPr lang="en-US" sz="2800" dirty="0">
                <a:latin typeface="Consolas"/>
                <a:cs typeface="Consolas"/>
              </a:rPr>
              <a:t>r</a:t>
            </a:r>
            <a:r>
              <a:rPr lang="en-US" sz="2800" dirty="0" smtClean="0">
                <a:latin typeface="Consolas"/>
                <a:cs typeface="Consolas"/>
              </a:rPr>
              <a:t>eturn </a:t>
            </a:r>
            <a:r>
              <a:rPr lang="en-US" sz="2800" dirty="0" smtClean="0">
                <a:solidFill>
                  <a:srgbClr val="FF0000"/>
                </a:solidFill>
                <a:latin typeface="Consolas"/>
                <a:cs typeface="Consolas"/>
              </a:rPr>
              <a:t>ingress</a:t>
            </a:r>
            <a:r>
              <a:rPr lang="en-US" sz="2800" b="1" dirty="0" smtClean="0"/>
              <a:t> </a:t>
            </a:r>
            <a:r>
              <a:rPr lang="en-US" sz="2800" dirty="0" smtClean="0"/>
              <a:t>&gt;</a:t>
            </a:r>
            <a:r>
              <a:rPr lang="en-US" sz="2800" dirty="0"/>
              <a:t>&gt;             </a:t>
            </a:r>
            <a:r>
              <a:rPr lang="en-US" sz="2400" dirty="0"/>
              <a:t># </a:t>
            </a:r>
            <a:r>
              <a:rPr lang="en-US" sz="2400" dirty="0" smtClean="0"/>
              <a:t>defines part of transform</a:t>
            </a:r>
          </a:p>
          <a:p>
            <a:pPr marL="0" indent="0">
              <a:buNone/>
            </a:pPr>
            <a:r>
              <a:rPr lang="en-US" sz="2800" dirty="0" smtClean="0">
                <a:latin typeface="Consolas"/>
                <a:cs typeface="Consolas"/>
              </a:rPr>
              <a:t>			</a:t>
            </a:r>
            <a:r>
              <a:rPr lang="en-US" sz="2800" dirty="0" smtClean="0">
                <a:solidFill>
                  <a:srgbClr val="77933C"/>
                </a:solidFill>
                <a:latin typeface="Consolas"/>
                <a:cs typeface="Consolas"/>
              </a:rPr>
              <a:t>derived</a:t>
            </a:r>
            <a:r>
              <a:rPr lang="en-US" sz="2800" b="1" dirty="0" smtClean="0">
                <a:solidFill>
                  <a:srgbClr val="F79646"/>
                </a:solidFill>
              </a:rPr>
              <a:t> </a:t>
            </a:r>
            <a:r>
              <a:rPr lang="en-US" sz="2800" dirty="0"/>
              <a:t>&gt;</a:t>
            </a:r>
            <a:r>
              <a:rPr lang="en-US" sz="2800" dirty="0" smtClean="0"/>
              <a:t>&gt;		</a:t>
            </a:r>
            <a:r>
              <a:rPr lang="en-US" sz="2800" dirty="0"/>
              <a:t> </a:t>
            </a:r>
            <a:r>
              <a:rPr lang="en-US" sz="2800" dirty="0" smtClean="0"/>
              <a:t>	</a:t>
            </a:r>
            <a:r>
              <a:rPr lang="en-US" sz="2400" dirty="0" smtClean="0"/>
              <a:t># app run on abstract </a:t>
            </a:r>
            <a:r>
              <a:rPr lang="en-US" sz="2400" dirty="0" err="1" smtClean="0"/>
              <a:t>topo</a:t>
            </a:r>
            <a:endParaRPr lang="en-US" sz="2200" dirty="0" smtClean="0">
              <a:latin typeface="Consolas"/>
              <a:cs typeface="Consolas"/>
            </a:endParaRPr>
          </a:p>
          <a:p>
            <a:pPr marL="0" indent="0">
              <a:buNone/>
            </a:pPr>
            <a:r>
              <a:rPr lang="en-US" sz="2800" dirty="0" smtClean="0">
                <a:latin typeface="Consolas"/>
                <a:cs typeface="Consolas"/>
              </a:rPr>
              <a:t>			</a:t>
            </a:r>
            <a:r>
              <a:rPr lang="en-US" sz="2800" dirty="0" err="1" smtClean="0">
                <a:solidFill>
                  <a:schemeClr val="accent1">
                    <a:lumMod val="75000"/>
                  </a:schemeClr>
                </a:solidFill>
                <a:latin typeface="Consolas"/>
                <a:cs typeface="Consolas"/>
              </a:rPr>
              <a:t>lower_packet</a:t>
            </a:r>
            <a:r>
              <a:rPr lang="en-US" sz="2800" b="1" dirty="0" smtClean="0"/>
              <a:t> </a:t>
            </a:r>
            <a:r>
              <a:rPr lang="en-US" sz="2800" dirty="0"/>
              <a:t>&gt;</a:t>
            </a:r>
            <a:r>
              <a:rPr lang="en-US" sz="2800" dirty="0" smtClean="0"/>
              <a:t>&gt;	</a:t>
            </a:r>
            <a:r>
              <a:rPr lang="en-US" sz="2400" dirty="0" smtClean="0"/>
              <a:t># built-in</a:t>
            </a:r>
            <a:endParaRPr lang="en-US" sz="2400" dirty="0" smtClean="0">
              <a:latin typeface="Consolas"/>
              <a:cs typeface="Consolas"/>
            </a:endParaRPr>
          </a:p>
          <a:p>
            <a:pPr marL="0" indent="0">
              <a:buNone/>
            </a:pPr>
            <a:r>
              <a:rPr lang="en-US" sz="2800" dirty="0" smtClean="0">
                <a:latin typeface="Consolas"/>
                <a:cs typeface="Consolas"/>
              </a:rPr>
              <a:t>			</a:t>
            </a:r>
            <a:r>
              <a:rPr lang="en-US" sz="2800" dirty="0" smtClean="0">
                <a:solidFill>
                  <a:schemeClr val="accent6">
                    <a:lumMod val="75000"/>
                  </a:schemeClr>
                </a:solidFill>
                <a:latin typeface="Consolas"/>
                <a:cs typeface="Consolas"/>
              </a:rPr>
              <a:t>fabric</a:t>
            </a:r>
            <a:r>
              <a:rPr lang="en-US" sz="2800" b="1" dirty="0" smtClean="0"/>
              <a:t> </a:t>
            </a:r>
            <a:r>
              <a:rPr lang="en-US" sz="2800" dirty="0"/>
              <a:t>&gt;&gt;				</a:t>
            </a:r>
            <a:r>
              <a:rPr lang="en-US" sz="2400" dirty="0"/>
              <a:t># defines part of transform</a:t>
            </a:r>
            <a:endParaRPr lang="en-US" sz="2400" dirty="0" smtClean="0">
              <a:latin typeface="Consolas"/>
              <a:cs typeface="Consolas"/>
            </a:endParaRPr>
          </a:p>
          <a:p>
            <a:pPr marL="0" indent="0">
              <a:buNone/>
            </a:pPr>
            <a:r>
              <a:rPr lang="en-US" sz="2800" dirty="0" smtClean="0">
                <a:latin typeface="Consolas"/>
                <a:cs typeface="Consolas"/>
              </a:rPr>
              <a:t>			</a:t>
            </a:r>
            <a:r>
              <a:rPr lang="en-US" sz="2800" dirty="0" smtClean="0">
                <a:solidFill>
                  <a:srgbClr val="C6AD06"/>
                </a:solidFill>
                <a:latin typeface="Consolas"/>
                <a:cs typeface="Consolas"/>
              </a:rPr>
              <a:t>egress</a:t>
            </a:r>
            <a:r>
              <a:rPr lang="en-US" sz="2800" dirty="0" smtClean="0">
                <a:solidFill>
                  <a:srgbClr val="FF0000"/>
                </a:solidFill>
                <a:latin typeface="Consolas"/>
                <a:cs typeface="Consolas"/>
              </a:rPr>
              <a:t>					</a:t>
            </a:r>
            <a:r>
              <a:rPr lang="en-US" sz="2400" dirty="0"/>
              <a:t># defines part of transform</a:t>
            </a:r>
            <a:endParaRPr lang="en-US" sz="2400" dirty="0" smtClean="0">
              <a:latin typeface="Consolas"/>
              <a:cs typeface="Consolas"/>
            </a:endParaRPr>
          </a:p>
          <a:p>
            <a:endParaRPr lang="en-US" dirty="0"/>
          </a:p>
        </p:txBody>
      </p:sp>
      <p:sp>
        <p:nvSpPr>
          <p:cNvPr id="4" name="Slide Number Placeholder 3"/>
          <p:cNvSpPr>
            <a:spLocks noGrp="1"/>
          </p:cNvSpPr>
          <p:nvPr>
            <p:ph type="sldNum" sz="quarter" idx="12"/>
          </p:nvPr>
        </p:nvSpPr>
        <p:spPr/>
        <p:txBody>
          <a:bodyPr/>
          <a:lstStyle/>
          <a:p>
            <a:fld id="{502431CD-A83D-384C-97C7-66FF0CCEF56F}" type="slidenum">
              <a:rPr lang="en-US" smtClean="0"/>
              <a:t>29</a:t>
            </a:fld>
            <a:endParaRPr lang="en-US" dirty="0"/>
          </a:p>
        </p:txBody>
      </p:sp>
      <p:cxnSp>
        <p:nvCxnSpPr>
          <p:cNvPr id="9" name="Straight Connector 8"/>
          <p:cNvCxnSpPr/>
          <p:nvPr/>
        </p:nvCxnSpPr>
        <p:spPr>
          <a:xfrm>
            <a:off x="4501964" y="5895005"/>
            <a:ext cx="751271"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518508" y="5887264"/>
            <a:ext cx="899863"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399354" y="5878797"/>
            <a:ext cx="902800"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146157" y="4860892"/>
            <a:ext cx="1192841" cy="3903"/>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3564330" y="4968773"/>
            <a:ext cx="838420" cy="793425"/>
          </a:xfrm>
          <a:prstGeom prst="line">
            <a:avLst/>
          </a:prstGeom>
          <a:ln cap="flat">
            <a:solidFill>
              <a:schemeClr val="tx1">
                <a:alpha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447948" y="4960306"/>
            <a:ext cx="751545" cy="801829"/>
          </a:xfrm>
          <a:prstGeom prst="line">
            <a:avLst/>
          </a:prstGeom>
          <a:ln cap="flat">
            <a:solidFill>
              <a:schemeClr val="tx1">
                <a:alpha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522233" y="4860892"/>
            <a:ext cx="1190600"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943868" y="4236194"/>
            <a:ext cx="4219729" cy="492443"/>
          </a:xfrm>
          <a:prstGeom prst="rect">
            <a:avLst/>
          </a:prstGeom>
          <a:noFill/>
          <a:scene3d>
            <a:camera prst="orthographicFront">
              <a:rot lat="1866000" lon="19824000" rev="20640000"/>
            </a:camera>
            <a:lightRig rig="threePt" dir="t"/>
          </a:scene3d>
          <a:sp3d/>
        </p:spPr>
        <p:txBody>
          <a:bodyPr wrap="square" rtlCol="0">
            <a:spAutoFit/>
          </a:bodyPr>
          <a:lstStyle/>
          <a:p>
            <a:pPr algn="ctr"/>
            <a:r>
              <a:rPr lang="en-US" sz="2600" b="1" dirty="0" smtClean="0">
                <a:latin typeface="American Typewriter"/>
                <a:cs typeface="American Typewriter"/>
              </a:rPr>
              <a:t>Derived Network</a:t>
            </a:r>
          </a:p>
        </p:txBody>
      </p:sp>
      <p:sp>
        <p:nvSpPr>
          <p:cNvPr id="21" name="TextBox 20"/>
          <p:cNvSpPr txBox="1"/>
          <p:nvPr/>
        </p:nvSpPr>
        <p:spPr>
          <a:xfrm>
            <a:off x="2874258" y="6065687"/>
            <a:ext cx="4219729" cy="492443"/>
          </a:xfrm>
          <a:prstGeom prst="rect">
            <a:avLst/>
          </a:prstGeom>
          <a:noFill/>
          <a:scene3d>
            <a:camera prst="orthographicFront">
              <a:rot lat="1866000" lon="19824000" rev="20640000"/>
            </a:camera>
            <a:lightRig rig="threePt" dir="t"/>
          </a:scene3d>
          <a:sp3d/>
        </p:spPr>
        <p:txBody>
          <a:bodyPr wrap="square" rtlCol="0">
            <a:spAutoFit/>
          </a:bodyPr>
          <a:lstStyle/>
          <a:p>
            <a:pPr algn="ctr"/>
            <a:r>
              <a:rPr lang="en-US" sz="2600" b="1" dirty="0" smtClean="0">
                <a:latin typeface="American Typewriter"/>
                <a:cs typeface="American Typewriter"/>
              </a:rPr>
              <a:t>Underlying Network</a:t>
            </a:r>
          </a:p>
        </p:txBody>
      </p:sp>
      <p:sp>
        <p:nvSpPr>
          <p:cNvPr id="23" name="TextBox 22"/>
          <p:cNvSpPr txBox="1"/>
          <p:nvPr/>
        </p:nvSpPr>
        <p:spPr>
          <a:xfrm>
            <a:off x="4326547" y="4617815"/>
            <a:ext cx="325730" cy="400110"/>
          </a:xfrm>
          <a:prstGeom prst="rect">
            <a:avLst/>
          </a:prstGeom>
          <a:noFill/>
        </p:spPr>
        <p:txBody>
          <a:bodyPr wrap="none" rtlCol="0">
            <a:spAutoFit/>
          </a:bodyPr>
          <a:lstStyle/>
          <a:p>
            <a:r>
              <a:rPr lang="en-US" sz="2000" b="1" dirty="0" smtClean="0">
                <a:latin typeface="Consolas"/>
                <a:cs typeface="Consolas"/>
              </a:rPr>
              <a:t>1</a:t>
            </a:r>
            <a:endParaRPr lang="en-US" sz="2000" b="1" dirty="0">
              <a:latin typeface="Consolas"/>
              <a:cs typeface="Consolas"/>
            </a:endParaRPr>
          </a:p>
        </p:txBody>
      </p:sp>
      <p:sp>
        <p:nvSpPr>
          <p:cNvPr id="24" name="TextBox 23"/>
          <p:cNvSpPr txBox="1"/>
          <p:nvPr/>
        </p:nvSpPr>
        <p:spPr>
          <a:xfrm>
            <a:off x="3382537" y="5671257"/>
            <a:ext cx="325730" cy="400110"/>
          </a:xfrm>
          <a:prstGeom prst="rect">
            <a:avLst/>
          </a:prstGeom>
          <a:noFill/>
        </p:spPr>
        <p:txBody>
          <a:bodyPr wrap="none" rtlCol="0">
            <a:spAutoFit/>
          </a:bodyPr>
          <a:lstStyle/>
          <a:p>
            <a:r>
              <a:rPr lang="en-US" sz="2000" b="1" dirty="0" smtClean="0">
                <a:latin typeface="Consolas"/>
                <a:cs typeface="Consolas"/>
              </a:rPr>
              <a:t>1</a:t>
            </a:r>
            <a:endParaRPr lang="en-US" sz="2000" b="1" dirty="0">
              <a:latin typeface="Consolas"/>
              <a:cs typeface="Consolas"/>
            </a:endParaRPr>
          </a:p>
        </p:txBody>
      </p:sp>
      <p:sp>
        <p:nvSpPr>
          <p:cNvPr id="25" name="TextBox 24"/>
          <p:cNvSpPr txBox="1"/>
          <p:nvPr/>
        </p:nvSpPr>
        <p:spPr>
          <a:xfrm>
            <a:off x="6086740" y="5657244"/>
            <a:ext cx="325680" cy="400110"/>
          </a:xfrm>
          <a:prstGeom prst="rect">
            <a:avLst/>
          </a:prstGeom>
          <a:noFill/>
        </p:spPr>
        <p:txBody>
          <a:bodyPr wrap="none" rtlCol="0">
            <a:spAutoFit/>
          </a:bodyPr>
          <a:lstStyle/>
          <a:p>
            <a:r>
              <a:rPr lang="en-US" sz="2000" b="1" dirty="0">
                <a:latin typeface="Consolas"/>
                <a:cs typeface="Consolas"/>
              </a:rPr>
              <a:t>2</a:t>
            </a:r>
          </a:p>
        </p:txBody>
      </p:sp>
      <p:sp>
        <p:nvSpPr>
          <p:cNvPr id="26" name="TextBox 25"/>
          <p:cNvSpPr txBox="1"/>
          <p:nvPr/>
        </p:nvSpPr>
        <p:spPr>
          <a:xfrm>
            <a:off x="5192020" y="4617815"/>
            <a:ext cx="325730" cy="400110"/>
          </a:xfrm>
          <a:prstGeom prst="rect">
            <a:avLst/>
          </a:prstGeom>
          <a:noFill/>
        </p:spPr>
        <p:txBody>
          <a:bodyPr wrap="none" rtlCol="0">
            <a:spAutoFit/>
          </a:bodyPr>
          <a:lstStyle/>
          <a:p>
            <a:r>
              <a:rPr lang="en-US" sz="2000" b="1" dirty="0" smtClean="0">
                <a:latin typeface="Consolas"/>
                <a:cs typeface="Consolas"/>
              </a:rPr>
              <a:t>2</a:t>
            </a:r>
            <a:endParaRPr lang="en-US" sz="2000" b="1" dirty="0">
              <a:latin typeface="Consolas"/>
              <a:cs typeface="Consolas"/>
            </a:endParaRPr>
          </a:p>
        </p:txBody>
      </p:sp>
      <p:sp>
        <p:nvSpPr>
          <p:cNvPr id="27" name="TextBox 26"/>
          <p:cNvSpPr txBox="1"/>
          <p:nvPr/>
        </p:nvSpPr>
        <p:spPr>
          <a:xfrm>
            <a:off x="5228161" y="5665711"/>
            <a:ext cx="325730" cy="400110"/>
          </a:xfrm>
          <a:prstGeom prst="rect">
            <a:avLst/>
          </a:prstGeom>
          <a:noFill/>
        </p:spPr>
        <p:txBody>
          <a:bodyPr wrap="none" rtlCol="0">
            <a:spAutoFit/>
          </a:bodyPr>
          <a:lstStyle/>
          <a:p>
            <a:r>
              <a:rPr lang="en-US" sz="2000" b="1" dirty="0">
                <a:latin typeface="Consolas"/>
                <a:cs typeface="Consolas"/>
              </a:rPr>
              <a:t>1</a:t>
            </a:r>
          </a:p>
        </p:txBody>
      </p:sp>
      <p:sp>
        <p:nvSpPr>
          <p:cNvPr id="28" name="TextBox 27"/>
          <p:cNvSpPr txBox="1"/>
          <p:nvPr/>
        </p:nvSpPr>
        <p:spPr>
          <a:xfrm>
            <a:off x="4222426" y="5668180"/>
            <a:ext cx="325730" cy="400110"/>
          </a:xfrm>
          <a:prstGeom prst="rect">
            <a:avLst/>
          </a:prstGeom>
          <a:noFill/>
        </p:spPr>
        <p:txBody>
          <a:bodyPr wrap="none" rtlCol="0">
            <a:spAutoFit/>
          </a:bodyPr>
          <a:lstStyle/>
          <a:p>
            <a:r>
              <a:rPr lang="en-US" sz="2000" b="1" dirty="0" smtClean="0">
                <a:latin typeface="Consolas"/>
                <a:cs typeface="Consolas"/>
              </a:rPr>
              <a:t>2</a:t>
            </a:r>
            <a:endParaRPr lang="en-US" sz="2000" b="1" dirty="0">
              <a:latin typeface="Consolas"/>
              <a:cs typeface="Consolas"/>
            </a:endParaRPr>
          </a:p>
        </p:txBody>
      </p:sp>
      <p:cxnSp>
        <p:nvCxnSpPr>
          <p:cNvPr id="34" name="Straight Arrow Connector 33"/>
          <p:cNvCxnSpPr/>
          <p:nvPr/>
        </p:nvCxnSpPr>
        <p:spPr>
          <a:xfrm>
            <a:off x="4654364" y="4891930"/>
            <a:ext cx="573797" cy="0"/>
          </a:xfrm>
          <a:prstGeom prst="straightConnector1">
            <a:avLst/>
          </a:prstGeom>
          <a:ln w="41275">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5932645" y="5838620"/>
            <a:ext cx="573797" cy="0"/>
          </a:xfrm>
          <a:prstGeom prst="straightConnector1">
            <a:avLst/>
          </a:prstGeom>
          <a:ln w="41275">
            <a:solidFill>
              <a:srgbClr val="C6AD06"/>
            </a:solidFill>
            <a:tailEnd type="arrow"/>
          </a:ln>
        </p:spPr>
        <p:style>
          <a:lnRef idx="2">
            <a:schemeClr val="accent1"/>
          </a:lnRef>
          <a:fillRef idx="0">
            <a:schemeClr val="accent1"/>
          </a:fillRef>
          <a:effectRef idx="1">
            <a:schemeClr val="accent1"/>
          </a:effectRef>
          <a:fontRef idx="minor">
            <a:schemeClr val="tx1"/>
          </a:fontRef>
        </p:style>
      </p:cxnSp>
      <p:sp>
        <p:nvSpPr>
          <p:cNvPr id="46" name="Freeform 45"/>
          <p:cNvSpPr/>
          <p:nvPr/>
        </p:nvSpPr>
        <p:spPr>
          <a:xfrm>
            <a:off x="2842041" y="4941008"/>
            <a:ext cx="1732643" cy="907654"/>
          </a:xfrm>
          <a:custGeom>
            <a:avLst/>
            <a:gdLst>
              <a:gd name="connsiteX0" fmla="*/ 0 w 1732643"/>
              <a:gd name="connsiteY0" fmla="*/ 979714 h 979714"/>
              <a:gd name="connsiteX1" fmla="*/ 789214 w 1732643"/>
              <a:gd name="connsiteY1" fmla="*/ 970643 h 979714"/>
              <a:gd name="connsiteX2" fmla="*/ 1732643 w 1732643"/>
              <a:gd name="connsiteY2" fmla="*/ 0 h 979714"/>
            </a:gdLst>
            <a:ahLst/>
            <a:cxnLst>
              <a:cxn ang="0">
                <a:pos x="connsiteX0" y="connsiteY0"/>
              </a:cxn>
              <a:cxn ang="0">
                <a:pos x="connsiteX1" y="connsiteY1"/>
              </a:cxn>
              <a:cxn ang="0">
                <a:pos x="connsiteX2" y="connsiteY2"/>
              </a:cxn>
            </a:cxnLst>
            <a:rect l="l" t="t" r="r" b="b"/>
            <a:pathLst>
              <a:path w="1732643" h="979714">
                <a:moveTo>
                  <a:pt x="0" y="979714"/>
                </a:moveTo>
                <a:lnTo>
                  <a:pt x="789214" y="970643"/>
                </a:lnTo>
                <a:lnTo>
                  <a:pt x="1732643" y="0"/>
                </a:lnTo>
              </a:path>
            </a:pathLst>
          </a:custGeom>
          <a:ln w="41275">
            <a:solidFill>
              <a:srgbClr val="FF0000"/>
            </a:solidFill>
            <a:tailEnd type="arrow"/>
          </a:ln>
          <a:scene3d>
            <a:camera prst="orthographicFront">
              <a:rot lat="0" lon="0" rev="2157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1" name="Straight Arrow Connector 50"/>
          <p:cNvCxnSpPr/>
          <p:nvPr/>
        </p:nvCxnSpPr>
        <p:spPr>
          <a:xfrm flipH="1">
            <a:off x="4106426" y="5012581"/>
            <a:ext cx="924229" cy="793383"/>
          </a:xfrm>
          <a:prstGeom prst="straightConnector1">
            <a:avLst/>
          </a:prstGeom>
          <a:ln w="41275">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4232967" y="5830430"/>
            <a:ext cx="1214981" cy="0"/>
          </a:xfrm>
          <a:prstGeom prst="straightConnector1">
            <a:avLst/>
          </a:prstGeom>
          <a:ln w="41275">
            <a:solidFill>
              <a:srgbClr val="E46C0A"/>
            </a:solidFill>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4224266274"/>
      </p:ext>
    </p:extLst>
  </p:cSld>
  <p:clrMapOvr>
    <a:masterClrMapping/>
  </p:clrMapOvr>
  <mc:AlternateContent xmlns:mc="http://schemas.openxmlformats.org/markup-compatibility/2006" xmlns:p14="http://schemas.microsoft.com/office/powerpoint/2010/main">
    <mc:Choice Requires="p14">
      <p:transition spd="slow" p14:dur="2000" advTm="64578"/>
    </mc:Choice>
    <mc:Fallback xmlns="">
      <p:transition xmlns:p14="http://schemas.microsoft.com/office/powerpoint/2010/main" spd="slow" advTm="6457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5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56"/>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4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57"/>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p:cNvCxnSpPr/>
          <p:nvPr/>
        </p:nvCxnSpPr>
        <p:spPr>
          <a:xfrm>
            <a:off x="2593622" y="2962947"/>
            <a:ext cx="186266" cy="33648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2223912" y="3095603"/>
            <a:ext cx="285044" cy="1163253"/>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a:off x="2856092" y="3964934"/>
            <a:ext cx="183448" cy="23747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574770" y="4436608"/>
            <a:ext cx="535876" cy="136575"/>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574770" y="3514258"/>
            <a:ext cx="664230" cy="856974"/>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3540717" y="3341760"/>
            <a:ext cx="390764" cy="17249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2985925" y="3665691"/>
            <a:ext cx="1165563" cy="878039"/>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4778149" y="3095603"/>
            <a:ext cx="1026941" cy="165749"/>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806371" y="3427102"/>
            <a:ext cx="1026941" cy="537832"/>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6646334" y="3231139"/>
            <a:ext cx="421979" cy="16361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6646334" y="3978572"/>
            <a:ext cx="794508" cy="280284"/>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34" name="Picture 33" descr="cloud.pn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3653605" y="5385980"/>
            <a:ext cx="1440504" cy="866419"/>
          </a:xfrm>
          <a:prstGeom prst="rect">
            <a:avLst/>
          </a:prstGeom>
        </p:spPr>
      </p:pic>
      <p:pic>
        <p:nvPicPr>
          <p:cNvPr id="35" name="Picture 34" descr="cloud.pn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5946497" y="5483042"/>
            <a:ext cx="1440504" cy="866419"/>
          </a:xfrm>
          <a:prstGeom prst="rect">
            <a:avLst/>
          </a:prstGeom>
        </p:spPr>
      </p:pic>
      <p:cxnSp>
        <p:nvCxnSpPr>
          <p:cNvPr id="44" name="Straight Connector 43"/>
          <p:cNvCxnSpPr/>
          <p:nvPr/>
        </p:nvCxnSpPr>
        <p:spPr>
          <a:xfrm>
            <a:off x="5875645" y="5285632"/>
            <a:ext cx="347354" cy="21152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219297" y="5075353"/>
            <a:ext cx="13450" cy="32473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5475111" y="4407313"/>
            <a:ext cx="1763889" cy="421119"/>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5424309" y="3471926"/>
            <a:ext cx="451336" cy="44261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5250632" y="4606514"/>
            <a:ext cx="0"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5347889" y="4588689"/>
            <a:ext cx="104642" cy="74269"/>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H="1">
            <a:off x="4566355" y="4414077"/>
            <a:ext cx="169461" cy="129653"/>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61" name="Picture 60"/>
          <p:cNvPicPr>
            <a:picLocks noChangeAspect="1"/>
          </p:cNvPicPr>
          <p:nvPr/>
        </p:nvPicPr>
        <p:blipFill>
          <a:blip r:embed="rId4"/>
          <a:stretch>
            <a:fillRect/>
          </a:stretch>
        </p:blipFill>
        <p:spPr>
          <a:xfrm>
            <a:off x="1077931" y="1520433"/>
            <a:ext cx="584374" cy="748409"/>
          </a:xfrm>
          <a:prstGeom prst="rect">
            <a:avLst/>
          </a:prstGeom>
        </p:spPr>
      </p:pic>
      <p:pic>
        <p:nvPicPr>
          <p:cNvPr id="62" name="Picture 61"/>
          <p:cNvPicPr>
            <a:picLocks noChangeAspect="1"/>
          </p:cNvPicPr>
          <p:nvPr/>
        </p:nvPicPr>
        <p:blipFill>
          <a:blip r:embed="rId5"/>
          <a:stretch>
            <a:fillRect/>
          </a:stretch>
        </p:blipFill>
        <p:spPr>
          <a:xfrm>
            <a:off x="1868313" y="5607619"/>
            <a:ext cx="835392" cy="1113856"/>
          </a:xfrm>
          <a:prstGeom prst="rect">
            <a:avLst/>
          </a:prstGeom>
        </p:spPr>
      </p:pic>
      <p:cxnSp>
        <p:nvCxnSpPr>
          <p:cNvPr id="63" name="Straight Connector 62"/>
          <p:cNvCxnSpPr/>
          <p:nvPr/>
        </p:nvCxnSpPr>
        <p:spPr>
          <a:xfrm>
            <a:off x="1662305" y="2119336"/>
            <a:ext cx="259623" cy="242486"/>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2709333" y="6356892"/>
            <a:ext cx="206037"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3653605" y="6164710"/>
            <a:ext cx="169461" cy="129653"/>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59" name="Rounded Rectangle 58"/>
          <p:cNvSpPr/>
          <p:nvPr/>
        </p:nvSpPr>
        <p:spPr>
          <a:xfrm>
            <a:off x="2051756" y="2474710"/>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Rounded Rectangle 59"/>
          <p:cNvSpPr/>
          <p:nvPr/>
        </p:nvSpPr>
        <p:spPr>
          <a:xfrm>
            <a:off x="2379133" y="4371232"/>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Rounded Rectangle 64"/>
          <p:cNvSpPr/>
          <p:nvPr/>
        </p:nvSpPr>
        <p:spPr>
          <a:xfrm>
            <a:off x="2856092" y="3341760"/>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Rounded Rectangle 65"/>
          <p:cNvSpPr/>
          <p:nvPr/>
        </p:nvSpPr>
        <p:spPr>
          <a:xfrm>
            <a:off x="7390046" y="4499757"/>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Rounded Rectangle 66"/>
          <p:cNvSpPr/>
          <p:nvPr/>
        </p:nvSpPr>
        <p:spPr>
          <a:xfrm>
            <a:off x="6002644" y="3956877"/>
            <a:ext cx="457200" cy="457200"/>
          </a:xfrm>
          <a:prstGeom prst="roundRect">
            <a:avLst/>
          </a:prstGeom>
          <a:solidFill>
            <a:srgbClr val="A6A6A6"/>
          </a:solidFill>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ounded Rectangle 67"/>
          <p:cNvSpPr/>
          <p:nvPr/>
        </p:nvSpPr>
        <p:spPr>
          <a:xfrm>
            <a:off x="5997216" y="2937550"/>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Rounded Rectangle 68"/>
          <p:cNvSpPr/>
          <p:nvPr/>
        </p:nvSpPr>
        <p:spPr>
          <a:xfrm>
            <a:off x="4151488" y="3095603"/>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Rounded Rectangle 69"/>
          <p:cNvSpPr/>
          <p:nvPr/>
        </p:nvSpPr>
        <p:spPr>
          <a:xfrm>
            <a:off x="3959651" y="4479960"/>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Rounded Rectangle 70"/>
          <p:cNvSpPr/>
          <p:nvPr/>
        </p:nvSpPr>
        <p:spPr>
          <a:xfrm>
            <a:off x="5291446" y="4814321"/>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ounded Rectangle 71"/>
          <p:cNvSpPr/>
          <p:nvPr/>
        </p:nvSpPr>
        <p:spPr>
          <a:xfrm>
            <a:off x="4865509" y="4013573"/>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Rounded Rectangle 79"/>
          <p:cNvSpPr/>
          <p:nvPr/>
        </p:nvSpPr>
        <p:spPr>
          <a:xfrm>
            <a:off x="3059581" y="6163194"/>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Rounded Rectangle 83"/>
          <p:cNvSpPr/>
          <p:nvPr/>
        </p:nvSpPr>
        <p:spPr>
          <a:xfrm>
            <a:off x="7267222" y="3366528"/>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0" name="Rounded Rectangle 109"/>
          <p:cNvSpPr/>
          <p:nvPr/>
        </p:nvSpPr>
        <p:spPr>
          <a:xfrm>
            <a:off x="3383847" y="1658619"/>
            <a:ext cx="4724400" cy="554340"/>
          </a:xfrm>
          <a:prstGeom prst="roundRect">
            <a:avLst/>
          </a:prstGeom>
          <a:solidFill>
            <a:srgbClr val="404040"/>
          </a:solidFill>
          <a:ln>
            <a:solidFill>
              <a:srgbClr val="404040"/>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600" dirty="0" smtClean="0">
                <a:solidFill>
                  <a:srgbClr val="FFFFFF"/>
                </a:solidFill>
                <a:latin typeface="+mj-lt"/>
              </a:rPr>
              <a:t>Controller Platform</a:t>
            </a:r>
            <a:endParaRPr lang="en-US" sz="2600" dirty="0">
              <a:solidFill>
                <a:srgbClr val="FFFFFF"/>
              </a:solidFill>
              <a:latin typeface="+mj-lt"/>
            </a:endParaRPr>
          </a:p>
        </p:txBody>
      </p:sp>
      <p:grpSp>
        <p:nvGrpSpPr>
          <p:cNvPr id="111" name="Group 110"/>
          <p:cNvGrpSpPr/>
          <p:nvPr/>
        </p:nvGrpSpPr>
        <p:grpSpPr>
          <a:xfrm>
            <a:off x="2593622" y="2119336"/>
            <a:ext cx="5144912" cy="3881414"/>
            <a:chOff x="2593622" y="2268842"/>
            <a:chExt cx="5144912" cy="3731908"/>
          </a:xfrm>
        </p:grpSpPr>
        <p:cxnSp>
          <p:nvCxnSpPr>
            <p:cNvPr id="112" name="Straight Arrow Connector 111"/>
            <p:cNvCxnSpPr/>
            <p:nvPr/>
          </p:nvCxnSpPr>
          <p:spPr>
            <a:xfrm flipH="1">
              <a:off x="2671957" y="2268842"/>
              <a:ext cx="609586" cy="324075"/>
            </a:xfrm>
            <a:prstGeom prst="straightConnector1">
              <a:avLst/>
            </a:prstGeom>
            <a:ln w="63500">
              <a:solidFill>
                <a:schemeClr val="tx1">
                  <a:lumMod val="75000"/>
                  <a:lumOff val="2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flipH="1">
              <a:off x="2593622" y="2561168"/>
              <a:ext cx="790225" cy="1670681"/>
            </a:xfrm>
            <a:prstGeom prst="straightConnector1">
              <a:avLst/>
            </a:prstGeom>
            <a:ln w="63500">
              <a:solidFill>
                <a:schemeClr val="tx1">
                  <a:lumMod val="75000"/>
                  <a:lumOff val="2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p:nvPr/>
          </p:nvCxnSpPr>
          <p:spPr>
            <a:xfrm flipH="1">
              <a:off x="3267428" y="2571751"/>
              <a:ext cx="305798" cy="638222"/>
            </a:xfrm>
            <a:prstGeom prst="straightConnector1">
              <a:avLst/>
            </a:prstGeom>
            <a:ln w="63500">
              <a:solidFill>
                <a:schemeClr val="tx1">
                  <a:lumMod val="75000"/>
                  <a:lumOff val="2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p:nvPr/>
          </p:nvCxnSpPr>
          <p:spPr>
            <a:xfrm>
              <a:off x="4151488" y="2561168"/>
              <a:ext cx="0" cy="1810064"/>
            </a:xfrm>
            <a:prstGeom prst="straightConnector1">
              <a:avLst/>
            </a:prstGeom>
            <a:ln w="63500">
              <a:solidFill>
                <a:schemeClr val="tx1">
                  <a:lumMod val="75000"/>
                  <a:lumOff val="2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p:nvPr/>
          </p:nvCxnSpPr>
          <p:spPr>
            <a:xfrm flipH="1">
              <a:off x="4369505" y="2540002"/>
              <a:ext cx="2200" cy="444111"/>
            </a:xfrm>
            <a:prstGeom prst="straightConnector1">
              <a:avLst/>
            </a:prstGeom>
            <a:ln w="63500">
              <a:solidFill>
                <a:schemeClr val="tx1">
                  <a:lumMod val="75000"/>
                  <a:lumOff val="2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flipH="1">
              <a:off x="6172905" y="2493439"/>
              <a:ext cx="2200" cy="444111"/>
            </a:xfrm>
            <a:prstGeom prst="straightConnector1">
              <a:avLst/>
            </a:prstGeom>
            <a:ln w="63500">
              <a:solidFill>
                <a:schemeClr val="tx1">
                  <a:lumMod val="75000"/>
                  <a:lumOff val="2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a:off x="5094109" y="2613475"/>
              <a:ext cx="0" cy="1224620"/>
            </a:xfrm>
            <a:prstGeom prst="straightConnector1">
              <a:avLst/>
            </a:prstGeom>
            <a:ln w="63500">
              <a:solidFill>
                <a:schemeClr val="tx1">
                  <a:lumMod val="75000"/>
                  <a:lumOff val="2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a:off x="5476410" y="2592531"/>
              <a:ext cx="0" cy="2070427"/>
            </a:xfrm>
            <a:prstGeom prst="straightConnector1">
              <a:avLst/>
            </a:prstGeom>
            <a:ln w="63500">
              <a:solidFill>
                <a:schemeClr val="tx1">
                  <a:lumMod val="75000"/>
                  <a:lumOff val="2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a:off x="6360583" y="2592309"/>
              <a:ext cx="0" cy="1322235"/>
            </a:xfrm>
            <a:prstGeom prst="straightConnector1">
              <a:avLst/>
            </a:prstGeom>
            <a:ln w="63500">
              <a:solidFill>
                <a:schemeClr val="tx1">
                  <a:lumMod val="75000"/>
                  <a:lumOff val="2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p:nvPr/>
          </p:nvCxnSpPr>
          <p:spPr>
            <a:xfrm>
              <a:off x="7738533" y="2613475"/>
              <a:ext cx="1" cy="1737329"/>
            </a:xfrm>
            <a:prstGeom prst="straightConnector1">
              <a:avLst/>
            </a:prstGeom>
            <a:ln w="63500">
              <a:solidFill>
                <a:schemeClr val="tx1">
                  <a:lumMod val="75000"/>
                  <a:lumOff val="2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p:nvPr/>
          </p:nvCxnSpPr>
          <p:spPr>
            <a:xfrm>
              <a:off x="7440842" y="2603261"/>
              <a:ext cx="0" cy="627878"/>
            </a:xfrm>
            <a:prstGeom prst="straightConnector1">
              <a:avLst/>
            </a:prstGeom>
            <a:ln w="63500">
              <a:solidFill>
                <a:schemeClr val="tx1">
                  <a:lumMod val="75000"/>
                  <a:lumOff val="2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p:nvPr/>
          </p:nvCxnSpPr>
          <p:spPr>
            <a:xfrm flipH="1">
              <a:off x="3313292" y="2540740"/>
              <a:ext cx="485079" cy="3460010"/>
            </a:xfrm>
            <a:prstGeom prst="straightConnector1">
              <a:avLst/>
            </a:prstGeom>
            <a:ln w="63500">
              <a:solidFill>
                <a:schemeClr val="tx1">
                  <a:lumMod val="75000"/>
                  <a:lumOff val="2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grpSp>
      <p:sp>
        <p:nvSpPr>
          <p:cNvPr id="4" name="Slide Number Placeholder 3"/>
          <p:cNvSpPr>
            <a:spLocks noGrp="1"/>
          </p:cNvSpPr>
          <p:nvPr>
            <p:ph type="sldNum" sz="quarter" idx="12"/>
          </p:nvPr>
        </p:nvSpPr>
        <p:spPr/>
        <p:txBody>
          <a:bodyPr/>
          <a:lstStyle/>
          <a:p>
            <a:fld id="{502431CD-A83D-384C-97C7-66FF0CCEF56F}" type="slidenum">
              <a:rPr lang="en-US" smtClean="0"/>
              <a:t>3</a:t>
            </a:fld>
            <a:endParaRPr lang="en-US" dirty="0"/>
          </a:p>
        </p:txBody>
      </p:sp>
      <p:sp>
        <p:nvSpPr>
          <p:cNvPr id="86" name="Rounded Rectangle 85"/>
          <p:cNvSpPr/>
          <p:nvPr/>
        </p:nvSpPr>
        <p:spPr>
          <a:xfrm>
            <a:off x="3527075" y="1286860"/>
            <a:ext cx="4724400" cy="554340"/>
          </a:xfrm>
          <a:prstGeom prst="roundRect">
            <a:avLst/>
          </a:prstGeom>
          <a:solidFill>
            <a:schemeClr val="accent1"/>
          </a:solidFill>
          <a:ln>
            <a:solidFill>
              <a:schemeClr val="accent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600" dirty="0" smtClean="0">
                <a:solidFill>
                  <a:srgbClr val="FFFFFF"/>
                </a:solidFill>
                <a:latin typeface="+mj-lt"/>
              </a:rPr>
              <a:t>Controller Application</a:t>
            </a:r>
            <a:endParaRPr lang="en-US" sz="2600" dirty="0">
              <a:solidFill>
                <a:srgbClr val="FFFFFF"/>
              </a:solidFill>
              <a:latin typeface="+mj-lt"/>
            </a:endParaRPr>
          </a:p>
        </p:txBody>
      </p:sp>
      <p:sp>
        <p:nvSpPr>
          <p:cNvPr id="3" name="Title 2"/>
          <p:cNvSpPr>
            <a:spLocks noGrp="1"/>
          </p:cNvSpPr>
          <p:nvPr>
            <p:ph type="title"/>
          </p:nvPr>
        </p:nvSpPr>
        <p:spPr/>
        <p:txBody>
          <a:bodyPr>
            <a:normAutofit fontScale="90000"/>
          </a:bodyPr>
          <a:lstStyle/>
          <a:p>
            <a:r>
              <a:rPr lang="en-US" dirty="0"/>
              <a:t>Software Defined Networks (SDN)</a:t>
            </a:r>
          </a:p>
        </p:txBody>
      </p:sp>
      <p:sp>
        <p:nvSpPr>
          <p:cNvPr id="7" name="Rectangle 6"/>
          <p:cNvSpPr/>
          <p:nvPr/>
        </p:nvSpPr>
        <p:spPr>
          <a:xfrm>
            <a:off x="984250" y="4029448"/>
            <a:ext cx="7323371" cy="1257948"/>
          </a:xfrm>
          <a:prstGeom prst="rect">
            <a:avLst/>
          </a:prstGeom>
          <a:blipFill rotWithShape="1">
            <a:blip r:embed="rId6">
              <a:alphaModFix amt="90000"/>
            </a:blip>
            <a:stretch>
              <a:fillRect/>
            </a:stretch>
          </a:blipFill>
          <a:ln w="127000">
            <a:no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1666875" y="3968750"/>
            <a:ext cx="6283591" cy="1323439"/>
          </a:xfrm>
          <a:prstGeom prst="rect">
            <a:avLst/>
          </a:prstGeom>
          <a:noFill/>
        </p:spPr>
        <p:txBody>
          <a:bodyPr wrap="none" rtlCol="0">
            <a:spAutoFit/>
          </a:bodyPr>
          <a:lstStyle/>
          <a:p>
            <a:pPr algn="ctr"/>
            <a:r>
              <a:rPr lang="en-US" sz="4000" b="1" dirty="0" smtClean="0">
                <a:solidFill>
                  <a:srgbClr val="FF0000"/>
                </a:solidFill>
              </a:rPr>
              <a:t>Enabling a shift from </a:t>
            </a:r>
          </a:p>
          <a:p>
            <a:pPr algn="ctr"/>
            <a:r>
              <a:rPr lang="en-US" sz="4000" b="1" dirty="0" smtClean="0">
                <a:solidFill>
                  <a:srgbClr val="FF0000"/>
                </a:solidFill>
              </a:rPr>
              <a:t>protocols to applications</a:t>
            </a:r>
            <a:endParaRPr lang="en-US" sz="4000" b="1" dirty="0">
              <a:solidFill>
                <a:srgbClr val="FF0000"/>
              </a:solidFill>
            </a:endParaRPr>
          </a:p>
        </p:txBody>
      </p:sp>
    </p:spTree>
    <p:extLst>
      <p:ext uri="{BB962C8B-B14F-4D97-AF65-F5344CB8AC3E}">
        <p14:creationId xmlns:p14="http://schemas.microsoft.com/office/powerpoint/2010/main" val="2514504607"/>
      </p:ext>
    </p:extLst>
  </p:cSld>
  <p:clrMapOvr>
    <a:masterClrMapping/>
  </p:clrMapOvr>
  <mc:AlternateContent xmlns:mc="http://schemas.openxmlformats.org/markup-compatibility/2006" xmlns:p14="http://schemas.microsoft.com/office/powerpoint/2010/main">
    <mc:Choice Requires="p14">
      <p:transition spd="med" p14:dur="700" advTm="7189">
        <p:fade/>
      </p:transition>
    </mc:Choice>
    <mc:Fallback xmlns="">
      <p:transition xmlns:p14="http://schemas.microsoft.com/office/powerpoint/2010/main" spd="med" advTm="7189">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a:t>
            </a:r>
            <a:r>
              <a:rPr lang="en-US" dirty="0" smtClean="0">
                <a:latin typeface="Consolas"/>
                <a:cs typeface="Consolas"/>
              </a:rPr>
              <a:t>Pyretic</a:t>
            </a:r>
            <a:r>
              <a:rPr lang="en-US" dirty="0" smtClean="0"/>
              <a:t> Policy Syntax</a:t>
            </a:r>
            <a:br>
              <a:rPr lang="en-US" dirty="0" smtClean="0"/>
            </a:br>
            <a:endParaRPr lang="en-US" sz="3300" dirty="0"/>
          </a:p>
        </p:txBody>
      </p:sp>
      <p:sp>
        <p:nvSpPr>
          <p:cNvPr id="3" name="Content Placeholder 2"/>
          <p:cNvSpPr>
            <a:spLocks noGrp="1"/>
          </p:cNvSpPr>
          <p:nvPr>
            <p:ph idx="1"/>
          </p:nvPr>
        </p:nvSpPr>
        <p:spPr>
          <a:xfrm>
            <a:off x="403728" y="1518919"/>
            <a:ext cx="8587872" cy="5121275"/>
          </a:xfrm>
        </p:spPr>
        <p:txBody>
          <a:bodyPr>
            <a:noAutofit/>
          </a:bodyPr>
          <a:lstStyle/>
          <a:p>
            <a:pPr marL="0" indent="0">
              <a:buNone/>
            </a:pPr>
            <a:r>
              <a:rPr lang="en-US" sz="2500" b="1" dirty="0" smtClean="0"/>
              <a:t>8 Actions</a:t>
            </a:r>
            <a:endParaRPr lang="en-US" sz="2500" b="1" dirty="0"/>
          </a:p>
          <a:p>
            <a:pPr marL="0" indent="0">
              <a:buNone/>
            </a:pPr>
            <a:r>
              <a:rPr lang="en-US" sz="2500" i="1" dirty="0" smtClean="0">
                <a:solidFill>
                  <a:srgbClr val="FF0000"/>
                </a:solidFill>
              </a:rPr>
              <a:t>A</a:t>
            </a:r>
            <a:r>
              <a:rPr lang="en-US" sz="2500" i="1" dirty="0" smtClean="0"/>
              <a:t> </a:t>
            </a:r>
            <a:r>
              <a:rPr lang="en-US" sz="2500" dirty="0"/>
              <a:t>::= </a:t>
            </a:r>
            <a:r>
              <a:rPr lang="en-US" sz="2500" dirty="0" smtClean="0"/>
              <a:t> 	</a:t>
            </a:r>
            <a:r>
              <a:rPr lang="en-US" sz="2500" dirty="0" smtClean="0">
                <a:solidFill>
                  <a:srgbClr val="FF0000"/>
                </a:solidFill>
                <a:latin typeface="Consolas"/>
                <a:cs typeface="Consolas"/>
              </a:rPr>
              <a:t>drop </a:t>
            </a:r>
            <a:r>
              <a:rPr lang="en-US" sz="2500" dirty="0" smtClean="0">
                <a:latin typeface="Consolas"/>
                <a:cs typeface="Consolas"/>
              </a:rPr>
              <a:t>| </a:t>
            </a:r>
            <a:r>
              <a:rPr lang="en-US" sz="2500" dirty="0" err="1">
                <a:solidFill>
                  <a:srgbClr val="FF0000"/>
                </a:solidFill>
                <a:latin typeface="Consolas"/>
                <a:cs typeface="Consolas"/>
              </a:rPr>
              <a:t>fwd</a:t>
            </a:r>
            <a:r>
              <a:rPr lang="en-US" sz="2500" dirty="0">
                <a:solidFill>
                  <a:srgbClr val="FF0000"/>
                </a:solidFill>
                <a:latin typeface="Consolas"/>
                <a:cs typeface="Consolas"/>
              </a:rPr>
              <a:t>(port) </a:t>
            </a:r>
            <a:r>
              <a:rPr lang="en-US" sz="2500" dirty="0">
                <a:latin typeface="Consolas"/>
                <a:cs typeface="Consolas"/>
              </a:rPr>
              <a:t>| </a:t>
            </a:r>
            <a:r>
              <a:rPr lang="en-US" sz="2500" dirty="0">
                <a:solidFill>
                  <a:srgbClr val="FF0000"/>
                </a:solidFill>
                <a:latin typeface="Consolas"/>
                <a:cs typeface="Consolas"/>
              </a:rPr>
              <a:t>flood </a:t>
            </a:r>
            <a:r>
              <a:rPr lang="en-US" sz="2500" dirty="0">
                <a:latin typeface="Consolas"/>
                <a:cs typeface="Consolas"/>
              </a:rPr>
              <a:t>| </a:t>
            </a:r>
            <a:r>
              <a:rPr lang="en-US" sz="2500" dirty="0" smtClean="0">
                <a:solidFill>
                  <a:srgbClr val="FF0000"/>
                </a:solidFill>
                <a:latin typeface="Consolas"/>
                <a:cs typeface="Consolas"/>
              </a:rPr>
              <a:t>mod(h=v)</a:t>
            </a:r>
            <a:r>
              <a:rPr lang="en-US" sz="2500" dirty="0" smtClean="0">
                <a:latin typeface="Consolas"/>
                <a:cs typeface="Consolas"/>
              </a:rPr>
              <a:t> |</a:t>
            </a:r>
            <a:endParaRPr lang="en-US" sz="2500" dirty="0">
              <a:latin typeface="Consolas"/>
              <a:cs typeface="Consolas"/>
            </a:endParaRPr>
          </a:p>
          <a:p>
            <a:pPr marL="0" indent="0">
              <a:buNone/>
            </a:pPr>
            <a:r>
              <a:rPr lang="en-US" sz="2500" dirty="0" smtClean="0">
                <a:latin typeface="Consolas"/>
                <a:cs typeface="Consolas"/>
              </a:rPr>
              <a:t>	</a:t>
            </a:r>
            <a:r>
              <a:rPr lang="en-US" sz="2500" dirty="0">
                <a:latin typeface="Consolas"/>
                <a:cs typeface="Consolas"/>
              </a:rPr>
              <a:t>	</a:t>
            </a:r>
            <a:r>
              <a:rPr lang="en-US" sz="2500" dirty="0" smtClean="0">
                <a:solidFill>
                  <a:srgbClr val="FF0000"/>
                </a:solidFill>
                <a:latin typeface="Consolas"/>
                <a:cs typeface="Consolas"/>
              </a:rPr>
              <a:t>id </a:t>
            </a:r>
            <a:r>
              <a:rPr lang="en-US" sz="2500" dirty="0" smtClean="0">
                <a:latin typeface="Consolas"/>
                <a:cs typeface="Consolas"/>
              </a:rPr>
              <a:t>| </a:t>
            </a:r>
            <a:r>
              <a:rPr lang="en-US" sz="2500" dirty="0">
                <a:solidFill>
                  <a:srgbClr val="FF0000"/>
                </a:solidFill>
                <a:latin typeface="Consolas"/>
                <a:cs typeface="Consolas"/>
              </a:rPr>
              <a:t>push(h=v) </a:t>
            </a:r>
            <a:r>
              <a:rPr lang="en-US" sz="2500" dirty="0">
                <a:latin typeface="Consolas"/>
                <a:cs typeface="Consolas"/>
              </a:rPr>
              <a:t>| </a:t>
            </a:r>
            <a:r>
              <a:rPr lang="en-US" sz="2500" dirty="0">
                <a:solidFill>
                  <a:srgbClr val="FF0000"/>
                </a:solidFill>
                <a:latin typeface="Consolas"/>
                <a:cs typeface="Consolas"/>
              </a:rPr>
              <a:t>pop(h)</a:t>
            </a:r>
            <a:r>
              <a:rPr lang="en-US" sz="2500" dirty="0">
                <a:latin typeface="Consolas"/>
                <a:cs typeface="Consolas"/>
              </a:rPr>
              <a:t> | </a:t>
            </a:r>
            <a:r>
              <a:rPr lang="en-US" sz="2500" dirty="0">
                <a:solidFill>
                  <a:srgbClr val="FF0000"/>
                </a:solidFill>
                <a:latin typeface="Consolas"/>
                <a:cs typeface="Consolas"/>
              </a:rPr>
              <a:t>move(h1=h2</a:t>
            </a:r>
            <a:r>
              <a:rPr lang="en-US" sz="2500" dirty="0" smtClean="0">
                <a:solidFill>
                  <a:srgbClr val="FF0000"/>
                </a:solidFill>
                <a:latin typeface="Consolas"/>
                <a:cs typeface="Consolas"/>
              </a:rPr>
              <a:t>) </a:t>
            </a:r>
          </a:p>
          <a:p>
            <a:pPr marL="0" indent="0">
              <a:buNone/>
            </a:pPr>
            <a:endParaRPr lang="en-US" sz="800" dirty="0" smtClean="0">
              <a:latin typeface="Consolas"/>
              <a:cs typeface="Consolas"/>
            </a:endParaRPr>
          </a:p>
          <a:p>
            <a:pPr marL="0" indent="0">
              <a:buNone/>
            </a:pPr>
            <a:r>
              <a:rPr lang="en-US" sz="2500" b="1" dirty="0" smtClean="0"/>
              <a:t>6 Predicates</a:t>
            </a:r>
            <a:endParaRPr lang="en-US" sz="2500" b="1" dirty="0"/>
          </a:p>
          <a:p>
            <a:pPr marL="0" indent="0">
              <a:buNone/>
            </a:pPr>
            <a:r>
              <a:rPr lang="en-US" sz="2500" i="1" dirty="0" smtClean="0">
                <a:solidFill>
                  <a:srgbClr val="FF0000"/>
                </a:solidFill>
              </a:rPr>
              <a:t>P</a:t>
            </a:r>
            <a:r>
              <a:rPr lang="en-US" sz="2500" dirty="0" smtClean="0"/>
              <a:t> </a:t>
            </a:r>
            <a:r>
              <a:rPr lang="en-US" sz="2500" dirty="0"/>
              <a:t>::= </a:t>
            </a:r>
            <a:r>
              <a:rPr lang="en-US" sz="2500" dirty="0" smtClean="0"/>
              <a:t> 	</a:t>
            </a:r>
            <a:r>
              <a:rPr lang="en-US" sz="2500" dirty="0" err="1" smtClean="0">
                <a:solidFill>
                  <a:srgbClr val="FF0000"/>
                </a:solidFill>
                <a:latin typeface="Consolas"/>
                <a:cs typeface="Consolas"/>
              </a:rPr>
              <a:t>all_packets</a:t>
            </a:r>
            <a:r>
              <a:rPr lang="en-US" sz="2500" dirty="0" smtClean="0">
                <a:latin typeface="Consolas"/>
                <a:cs typeface="Consolas"/>
              </a:rPr>
              <a:t> </a:t>
            </a:r>
            <a:r>
              <a:rPr lang="en-US" sz="2500" dirty="0">
                <a:latin typeface="Consolas"/>
                <a:cs typeface="Consolas"/>
              </a:rPr>
              <a:t>| </a:t>
            </a:r>
            <a:r>
              <a:rPr lang="en-US" sz="2500" dirty="0" err="1">
                <a:solidFill>
                  <a:srgbClr val="FF0000"/>
                </a:solidFill>
                <a:latin typeface="Consolas"/>
                <a:cs typeface="Consolas"/>
              </a:rPr>
              <a:t>no_packets</a:t>
            </a:r>
            <a:r>
              <a:rPr lang="en-US" sz="2500" dirty="0">
                <a:latin typeface="Consolas"/>
                <a:cs typeface="Consolas"/>
              </a:rPr>
              <a:t> | </a:t>
            </a:r>
            <a:r>
              <a:rPr lang="en-US" sz="2500" dirty="0">
                <a:solidFill>
                  <a:srgbClr val="FF0000"/>
                </a:solidFill>
                <a:latin typeface="Consolas"/>
                <a:cs typeface="Consolas"/>
              </a:rPr>
              <a:t>match(h=v)</a:t>
            </a:r>
            <a:r>
              <a:rPr lang="en-US" sz="2500" dirty="0">
                <a:latin typeface="Consolas"/>
                <a:cs typeface="Consolas"/>
              </a:rPr>
              <a:t> | </a:t>
            </a:r>
            <a:r>
              <a:rPr lang="en-US" sz="2500" dirty="0" smtClean="0">
                <a:latin typeface="Consolas"/>
                <a:cs typeface="Consolas"/>
              </a:rPr>
              <a:t>	  </a:t>
            </a:r>
          </a:p>
          <a:p>
            <a:pPr marL="0" indent="0">
              <a:buNone/>
            </a:pPr>
            <a:r>
              <a:rPr lang="en-US" sz="2500" dirty="0">
                <a:latin typeface="Consolas"/>
                <a:cs typeface="Consolas"/>
              </a:rPr>
              <a:t>	</a:t>
            </a:r>
            <a:r>
              <a:rPr lang="en-US" sz="2500" dirty="0" smtClean="0">
                <a:latin typeface="Consolas"/>
                <a:cs typeface="Consolas"/>
              </a:rPr>
              <a:t>	</a:t>
            </a:r>
            <a:r>
              <a:rPr lang="en-US" sz="2500" dirty="0" smtClean="0"/>
              <a:t>|    </a:t>
            </a:r>
            <a:r>
              <a:rPr lang="en-US" sz="2500" i="1" dirty="0" smtClean="0">
                <a:solidFill>
                  <a:srgbClr val="FF0000"/>
                </a:solidFill>
              </a:rPr>
              <a:t>P </a:t>
            </a:r>
            <a:r>
              <a:rPr lang="en-US" sz="2500" dirty="0" smtClean="0">
                <a:solidFill>
                  <a:srgbClr val="FF0000"/>
                </a:solidFill>
              </a:rPr>
              <a:t>&amp; </a:t>
            </a:r>
            <a:r>
              <a:rPr lang="en-US" sz="2500" i="1" dirty="0" smtClean="0">
                <a:solidFill>
                  <a:srgbClr val="FF0000"/>
                </a:solidFill>
              </a:rPr>
              <a:t>P </a:t>
            </a:r>
            <a:r>
              <a:rPr lang="en-US" sz="2500" i="1" dirty="0" smtClean="0"/>
              <a:t>   </a:t>
            </a:r>
            <a:r>
              <a:rPr lang="en-US" sz="2500" dirty="0" smtClean="0"/>
              <a:t>|    </a:t>
            </a:r>
            <a:r>
              <a:rPr lang="en-US" sz="2500" dirty="0" smtClean="0">
                <a:solidFill>
                  <a:srgbClr val="FF0000"/>
                </a:solidFill>
              </a:rPr>
              <a:t>( </a:t>
            </a:r>
            <a:r>
              <a:rPr lang="en-US" sz="2500" i="1" dirty="0" smtClean="0">
                <a:solidFill>
                  <a:srgbClr val="FF0000"/>
                </a:solidFill>
              </a:rPr>
              <a:t>P </a:t>
            </a:r>
            <a:r>
              <a:rPr lang="en-US" sz="2500" dirty="0" smtClean="0">
                <a:solidFill>
                  <a:srgbClr val="FF0000"/>
                </a:solidFill>
              </a:rPr>
              <a:t>| </a:t>
            </a:r>
            <a:r>
              <a:rPr lang="en-US" sz="2500" i="1" dirty="0" smtClean="0">
                <a:solidFill>
                  <a:srgbClr val="FF0000"/>
                </a:solidFill>
              </a:rPr>
              <a:t>P </a:t>
            </a:r>
            <a:r>
              <a:rPr lang="en-US" sz="2500" dirty="0" smtClean="0">
                <a:solidFill>
                  <a:srgbClr val="FF0000"/>
                </a:solidFill>
              </a:rPr>
              <a:t>) </a:t>
            </a:r>
            <a:r>
              <a:rPr lang="en-US" sz="2500" dirty="0" smtClean="0"/>
              <a:t>   |   </a:t>
            </a:r>
            <a:r>
              <a:rPr lang="en-US" sz="2500" dirty="0" smtClean="0">
                <a:solidFill>
                  <a:srgbClr val="FF0000"/>
                </a:solidFill>
              </a:rPr>
              <a:t>~</a:t>
            </a:r>
            <a:r>
              <a:rPr lang="en-US" sz="2500" i="1" dirty="0" smtClean="0">
                <a:solidFill>
                  <a:srgbClr val="FF0000"/>
                </a:solidFill>
              </a:rPr>
              <a:t>P</a:t>
            </a:r>
            <a:r>
              <a:rPr lang="en-US" sz="2500" i="1" dirty="0" smtClean="0"/>
              <a:t> </a:t>
            </a:r>
          </a:p>
          <a:p>
            <a:pPr marL="0" indent="0">
              <a:buNone/>
            </a:pPr>
            <a:endParaRPr lang="en-US" sz="800" i="1" dirty="0" smtClean="0"/>
          </a:p>
          <a:p>
            <a:pPr marL="0" indent="0">
              <a:buNone/>
            </a:pPr>
            <a:r>
              <a:rPr lang="en-US" sz="2500" b="1" dirty="0" smtClean="0"/>
              <a:t>2 Query Buckets</a:t>
            </a:r>
          </a:p>
          <a:p>
            <a:pPr marL="0" indent="0">
              <a:buNone/>
            </a:pPr>
            <a:r>
              <a:rPr lang="en-US" sz="2500" i="1" dirty="0" smtClean="0">
                <a:solidFill>
                  <a:srgbClr val="FF0000"/>
                </a:solidFill>
              </a:rPr>
              <a:t>B</a:t>
            </a:r>
            <a:r>
              <a:rPr lang="en-US" sz="2500" i="1" dirty="0" smtClean="0"/>
              <a:t> ::= </a:t>
            </a:r>
            <a:r>
              <a:rPr lang="en-US" sz="2500" i="1" dirty="0" smtClean="0">
                <a:solidFill>
                  <a:srgbClr val="FF0000"/>
                </a:solidFill>
              </a:rPr>
              <a:t> 	</a:t>
            </a:r>
            <a:r>
              <a:rPr lang="en-US" sz="2500" dirty="0" smtClean="0">
                <a:solidFill>
                  <a:srgbClr val="FF0000"/>
                </a:solidFill>
                <a:latin typeface="Consolas"/>
                <a:cs typeface="Consolas"/>
              </a:rPr>
              <a:t>bucket(limit</a:t>
            </a:r>
            <a:r>
              <a:rPr lang="en-US" sz="2500" dirty="0">
                <a:solidFill>
                  <a:srgbClr val="FF0000"/>
                </a:solidFill>
                <a:latin typeface="Consolas"/>
                <a:cs typeface="Consolas"/>
              </a:rPr>
              <a:t>,[h])</a:t>
            </a:r>
            <a:r>
              <a:rPr lang="en-US" sz="2500" dirty="0"/>
              <a:t> | </a:t>
            </a:r>
            <a:r>
              <a:rPr lang="en-US" sz="2500" dirty="0" err="1" smtClean="0">
                <a:solidFill>
                  <a:srgbClr val="FF0000"/>
                </a:solidFill>
                <a:latin typeface="Consolas"/>
                <a:cs typeface="Consolas"/>
              </a:rPr>
              <a:t>count_bucket</a:t>
            </a:r>
            <a:r>
              <a:rPr lang="en-US" sz="2500" dirty="0" smtClean="0">
                <a:solidFill>
                  <a:srgbClr val="FF0000"/>
                </a:solidFill>
                <a:latin typeface="Consolas"/>
                <a:cs typeface="Consolas"/>
              </a:rPr>
              <a:t>(</a:t>
            </a:r>
            <a:r>
              <a:rPr lang="en-US" sz="2500" dirty="0">
                <a:solidFill>
                  <a:srgbClr val="FF0000"/>
                </a:solidFill>
                <a:latin typeface="Consolas"/>
                <a:cs typeface="Consolas"/>
              </a:rPr>
              <a:t>every,[h]</a:t>
            </a:r>
            <a:r>
              <a:rPr lang="en-US" sz="2500" dirty="0" smtClean="0">
                <a:solidFill>
                  <a:srgbClr val="FF0000"/>
                </a:solidFill>
                <a:latin typeface="Consolas"/>
                <a:cs typeface="Consolas"/>
              </a:rPr>
              <a:t>)</a:t>
            </a:r>
            <a:r>
              <a:rPr lang="en-US" sz="2500" dirty="0" smtClean="0">
                <a:latin typeface="Consolas"/>
                <a:cs typeface="Consolas"/>
              </a:rPr>
              <a:t> </a:t>
            </a:r>
          </a:p>
          <a:p>
            <a:pPr marL="0" indent="0">
              <a:buNone/>
            </a:pPr>
            <a:endParaRPr lang="en-US" sz="1000" b="1" dirty="0">
              <a:latin typeface="Consolas"/>
              <a:cs typeface="Consolas"/>
            </a:endParaRPr>
          </a:p>
          <a:p>
            <a:pPr marL="0" indent="0">
              <a:buNone/>
            </a:pPr>
            <a:r>
              <a:rPr lang="en-US" sz="2500" b="1" dirty="0"/>
              <a:t>5</a:t>
            </a:r>
            <a:r>
              <a:rPr lang="en-US" sz="2500" b="1" dirty="0" smtClean="0"/>
              <a:t> Policies</a:t>
            </a:r>
          </a:p>
          <a:p>
            <a:pPr marL="0" indent="0">
              <a:buNone/>
            </a:pPr>
            <a:r>
              <a:rPr lang="en-US" sz="2500" i="1" dirty="0" smtClean="0">
                <a:solidFill>
                  <a:srgbClr val="FF0000"/>
                </a:solidFill>
              </a:rPr>
              <a:t>C</a:t>
            </a:r>
            <a:r>
              <a:rPr lang="en-US" sz="2500" i="1" dirty="0" smtClean="0"/>
              <a:t> ::=  	</a:t>
            </a:r>
            <a:r>
              <a:rPr lang="en-US" sz="2500" i="1" dirty="0" smtClean="0">
                <a:solidFill>
                  <a:srgbClr val="FF0000"/>
                </a:solidFill>
              </a:rPr>
              <a:t>A </a:t>
            </a:r>
            <a:r>
              <a:rPr lang="en-US" sz="2500" i="1" dirty="0" smtClean="0"/>
              <a:t>  </a:t>
            </a:r>
            <a:r>
              <a:rPr lang="en-US" sz="2500" dirty="0" smtClean="0"/>
              <a:t>|   </a:t>
            </a:r>
            <a:r>
              <a:rPr lang="en-US" sz="2500" dirty="0" err="1" smtClean="0">
                <a:solidFill>
                  <a:srgbClr val="FF0000"/>
                </a:solidFill>
                <a:latin typeface="Consolas"/>
                <a:cs typeface="Consolas"/>
              </a:rPr>
              <a:t>fwd</a:t>
            </a:r>
            <a:r>
              <a:rPr lang="en-US" sz="2500" dirty="0" smtClean="0">
                <a:solidFill>
                  <a:srgbClr val="FF0000"/>
                </a:solidFill>
              </a:rPr>
              <a:t>(</a:t>
            </a:r>
            <a:r>
              <a:rPr lang="en-US" sz="2500" i="1" dirty="0" smtClean="0">
                <a:solidFill>
                  <a:srgbClr val="FF0000"/>
                </a:solidFill>
              </a:rPr>
              <a:t>B</a:t>
            </a:r>
            <a:r>
              <a:rPr lang="en-US" sz="2500" dirty="0" smtClean="0">
                <a:solidFill>
                  <a:srgbClr val="FF0000"/>
                </a:solidFill>
              </a:rPr>
              <a:t>)</a:t>
            </a:r>
            <a:r>
              <a:rPr lang="en-US" sz="2500" i="1" dirty="0" smtClean="0"/>
              <a:t>   </a:t>
            </a:r>
            <a:r>
              <a:rPr lang="en-US" sz="2500" dirty="0" smtClean="0"/>
              <a:t>|   </a:t>
            </a:r>
            <a:r>
              <a:rPr lang="en-US" sz="2500" i="1" dirty="0" smtClean="0">
                <a:solidFill>
                  <a:srgbClr val="FF0000"/>
                </a:solidFill>
              </a:rPr>
              <a:t>P </a:t>
            </a:r>
            <a:r>
              <a:rPr lang="en-US" sz="2500" dirty="0" smtClean="0">
                <a:solidFill>
                  <a:srgbClr val="FF0000"/>
                </a:solidFill>
              </a:rPr>
              <a:t>[</a:t>
            </a:r>
            <a:r>
              <a:rPr lang="en-US" sz="2500" i="1" dirty="0">
                <a:solidFill>
                  <a:srgbClr val="FF0000"/>
                </a:solidFill>
              </a:rPr>
              <a:t>C</a:t>
            </a:r>
            <a:r>
              <a:rPr lang="en-US" sz="2500" dirty="0">
                <a:solidFill>
                  <a:srgbClr val="FF0000"/>
                </a:solidFill>
              </a:rPr>
              <a:t>]</a:t>
            </a:r>
            <a:r>
              <a:rPr lang="en-US" sz="2500" dirty="0"/>
              <a:t> </a:t>
            </a:r>
            <a:r>
              <a:rPr lang="en-US" sz="2500" dirty="0" smtClean="0"/>
              <a:t>  |  </a:t>
            </a:r>
            <a:r>
              <a:rPr lang="en-US" sz="2500" dirty="0" smtClean="0">
                <a:solidFill>
                  <a:srgbClr val="FF0000"/>
                </a:solidFill>
              </a:rPr>
              <a:t> ( </a:t>
            </a:r>
            <a:r>
              <a:rPr lang="en-US" sz="2500" i="1" dirty="0" smtClean="0">
                <a:solidFill>
                  <a:srgbClr val="FF0000"/>
                </a:solidFill>
              </a:rPr>
              <a:t>C </a:t>
            </a:r>
            <a:r>
              <a:rPr lang="en-US" sz="2500" dirty="0" smtClean="0">
                <a:solidFill>
                  <a:srgbClr val="FF0000"/>
                </a:solidFill>
              </a:rPr>
              <a:t>| </a:t>
            </a:r>
            <a:r>
              <a:rPr lang="en-US" sz="2500" i="1" dirty="0" smtClean="0">
                <a:solidFill>
                  <a:srgbClr val="FF0000"/>
                </a:solidFill>
              </a:rPr>
              <a:t>C </a:t>
            </a:r>
            <a:r>
              <a:rPr lang="en-US" sz="2500" dirty="0" smtClean="0">
                <a:solidFill>
                  <a:srgbClr val="FF0000"/>
                </a:solidFill>
              </a:rPr>
              <a:t>)</a:t>
            </a:r>
            <a:r>
              <a:rPr lang="en-US" sz="2500" dirty="0" smtClean="0"/>
              <a:t>   |  </a:t>
            </a:r>
            <a:r>
              <a:rPr lang="en-US" sz="2500" dirty="0" smtClean="0">
                <a:solidFill>
                  <a:srgbClr val="FF0000"/>
                </a:solidFill>
              </a:rPr>
              <a:t> </a:t>
            </a:r>
            <a:r>
              <a:rPr lang="en-US" sz="2500" i="1" dirty="0" smtClean="0">
                <a:solidFill>
                  <a:srgbClr val="FF0000"/>
                </a:solidFill>
              </a:rPr>
              <a:t>C </a:t>
            </a:r>
            <a:r>
              <a:rPr lang="en-US" sz="2500" dirty="0" smtClean="0">
                <a:solidFill>
                  <a:srgbClr val="FF0000"/>
                </a:solidFill>
                <a:latin typeface="Consolas"/>
                <a:cs typeface="Consolas"/>
              </a:rPr>
              <a:t>&gt;&gt;</a:t>
            </a:r>
            <a:r>
              <a:rPr lang="en-US" sz="2500" dirty="0" smtClean="0">
                <a:solidFill>
                  <a:srgbClr val="FF0000"/>
                </a:solidFill>
              </a:rPr>
              <a:t> </a:t>
            </a:r>
            <a:r>
              <a:rPr lang="en-US" sz="2500" i="1" dirty="0" smtClean="0">
                <a:solidFill>
                  <a:srgbClr val="FF0000"/>
                </a:solidFill>
              </a:rPr>
              <a:t>C </a:t>
            </a:r>
            <a:endParaRPr lang="en-US" sz="2500" dirty="0">
              <a:solidFill>
                <a:srgbClr val="FF0000"/>
              </a:solidFill>
            </a:endParaRPr>
          </a:p>
        </p:txBody>
      </p:sp>
      <p:sp>
        <p:nvSpPr>
          <p:cNvPr id="4" name="Slide Number Placeholder 3"/>
          <p:cNvSpPr>
            <a:spLocks noGrp="1"/>
          </p:cNvSpPr>
          <p:nvPr>
            <p:ph type="sldNum" sz="quarter" idx="12"/>
          </p:nvPr>
        </p:nvSpPr>
        <p:spPr/>
        <p:txBody>
          <a:bodyPr/>
          <a:lstStyle/>
          <a:p>
            <a:fld id="{502431CD-A83D-384C-97C7-66FF0CCEF56F}" type="slidenum">
              <a:rPr lang="en-US" smtClean="0"/>
              <a:t>30</a:t>
            </a:fld>
            <a:endParaRPr lang="en-US" dirty="0"/>
          </a:p>
        </p:txBody>
      </p:sp>
      <p:sp>
        <p:nvSpPr>
          <p:cNvPr id="5" name="Rectangle 4"/>
          <p:cNvSpPr/>
          <p:nvPr/>
        </p:nvSpPr>
        <p:spPr>
          <a:xfrm>
            <a:off x="457200" y="893952"/>
            <a:ext cx="8125325" cy="553998"/>
          </a:xfrm>
          <a:prstGeom prst="rect">
            <a:avLst/>
          </a:prstGeom>
        </p:spPr>
        <p:txBody>
          <a:bodyPr wrap="square">
            <a:spAutoFit/>
          </a:bodyPr>
          <a:lstStyle/>
          <a:p>
            <a:r>
              <a:rPr lang="en-US" sz="3000" dirty="0" smtClean="0"/>
              <a:t>(You </a:t>
            </a:r>
            <a:r>
              <a:rPr lang="en-US" sz="3000" dirty="0"/>
              <a:t>may already be a </a:t>
            </a:r>
            <a:r>
              <a:rPr lang="en-US" sz="3000" dirty="0">
                <a:solidFill>
                  <a:srgbClr val="FF0000"/>
                </a:solidFill>
                <a:latin typeface="Consolas"/>
                <a:cs typeface="Consolas"/>
              </a:rPr>
              <a:t>Pyretic</a:t>
            </a:r>
            <a:r>
              <a:rPr lang="en-US" sz="3000" dirty="0"/>
              <a:t> programmer</a:t>
            </a:r>
            <a:r>
              <a:rPr lang="en-US" sz="3000" dirty="0" smtClean="0"/>
              <a:t>!)</a:t>
            </a:r>
            <a:endParaRPr lang="en-US" sz="3000" dirty="0"/>
          </a:p>
        </p:txBody>
      </p:sp>
    </p:spTree>
    <p:custDataLst>
      <p:tags r:id="rId1"/>
    </p:custDataLst>
    <p:extLst>
      <p:ext uri="{BB962C8B-B14F-4D97-AF65-F5344CB8AC3E}">
        <p14:creationId xmlns:p14="http://schemas.microsoft.com/office/powerpoint/2010/main" val="1516939169"/>
      </p:ext>
    </p:extLst>
  </p:cSld>
  <p:clrMapOvr>
    <a:masterClrMapping/>
  </p:clrMapOvr>
  <mc:AlternateContent xmlns:mc="http://schemas.openxmlformats.org/markup-compatibility/2006" xmlns:p14="http://schemas.microsoft.com/office/powerpoint/2010/main">
    <mc:Choice Requires="p14">
      <p:transition spd="slow" p14:dur="2000" advTm="16770"/>
    </mc:Choice>
    <mc:Fallback xmlns="">
      <p:transition xmlns:p14="http://schemas.microsoft.com/office/powerpoint/2010/main" spd="slow" advTm="1677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442" y="268109"/>
            <a:ext cx="8686800" cy="1143000"/>
          </a:xfrm>
        </p:spPr>
        <p:txBody>
          <a:bodyPr>
            <a:normAutofit/>
          </a:bodyPr>
          <a:lstStyle/>
          <a:p>
            <a:r>
              <a:rPr lang="en-US" dirty="0" smtClean="0"/>
              <a:t>Summary: Abstractions</a:t>
            </a:r>
            <a:endParaRPr lang="en-US" dirty="0"/>
          </a:p>
        </p:txBody>
      </p:sp>
      <p:sp>
        <p:nvSpPr>
          <p:cNvPr id="4" name="Slide Number Placeholder 3"/>
          <p:cNvSpPr>
            <a:spLocks noGrp="1"/>
          </p:cNvSpPr>
          <p:nvPr>
            <p:ph type="sldNum" sz="quarter" idx="12"/>
          </p:nvPr>
        </p:nvSpPr>
        <p:spPr/>
        <p:txBody>
          <a:bodyPr/>
          <a:lstStyle/>
          <a:p>
            <a:fld id="{502431CD-A83D-384C-97C7-66FF0CCEF56F}" type="slidenum">
              <a:rPr lang="en-US" smtClean="0"/>
              <a:t>31</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248556541"/>
              </p:ext>
            </p:extLst>
          </p:nvPr>
        </p:nvGraphicFramePr>
        <p:xfrm>
          <a:off x="254932" y="1644029"/>
          <a:ext cx="8635068" cy="3674909"/>
        </p:xfrm>
        <a:graphic>
          <a:graphicData uri="http://schemas.openxmlformats.org/drawingml/2006/table">
            <a:tbl>
              <a:tblPr firstRow="1" bandRow="1">
                <a:tableStyleId>{2D5ABB26-0587-4C30-8999-92F81FD0307C}</a:tableStyleId>
              </a:tblPr>
              <a:tblGrid>
                <a:gridCol w="2141357"/>
                <a:gridCol w="3048836"/>
                <a:gridCol w="3444875"/>
              </a:tblGrid>
              <a:tr h="657389">
                <a:tc>
                  <a:txBody>
                    <a:bodyPr/>
                    <a:lstStyle/>
                    <a:p>
                      <a:pPr algn="ctr"/>
                      <a:endParaRPr lang="en-US" sz="3000" b="1"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000" b="1" dirty="0" smtClean="0">
                          <a:solidFill>
                            <a:srgbClr val="FF0000"/>
                          </a:solidFill>
                          <a:latin typeface="Consolas"/>
                          <a:cs typeface="Consolas"/>
                        </a:rPr>
                        <a:t>Pyretic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000" b="1" dirty="0" smtClean="0">
                          <a:solidFill>
                            <a:schemeClr val="accent1"/>
                          </a:solidFill>
                        </a:rPr>
                        <a:t>Current APIs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r>
              <a:tr h="745093">
                <a:tc>
                  <a:txBody>
                    <a:bodyPr/>
                    <a:lstStyle/>
                    <a:p>
                      <a:pPr algn="ctr"/>
                      <a:r>
                        <a:rPr lang="en-US" sz="3000" b="1" i="1" dirty="0" smtClean="0"/>
                        <a:t>Policy</a:t>
                      </a:r>
                      <a:endParaRPr lang="en-US" sz="3000" b="1" i="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000" b="0" dirty="0" smtClean="0">
                          <a:solidFill>
                            <a:srgbClr val="FF0000"/>
                          </a:solidFill>
                        </a:rPr>
                        <a:t>Rich Composition</a:t>
                      </a:r>
                      <a:endParaRPr lang="en-US" sz="3000" b="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000" b="0" baseline="0" dirty="0" smtClean="0">
                          <a:solidFill>
                            <a:schemeClr val="accent1"/>
                          </a:solidFill>
                        </a:rPr>
                        <a:t>Little Composition</a:t>
                      </a:r>
                      <a:endParaRPr lang="en-US" sz="3000" b="0" dirty="0" smtClean="0">
                        <a:solidFill>
                          <a:schemeClr val="accent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35263">
                <a:tc>
                  <a:txBody>
                    <a:bodyPr/>
                    <a:lstStyle/>
                    <a:p>
                      <a:pPr algn="ctr"/>
                      <a:r>
                        <a:rPr lang="en-US" sz="3000" b="1" i="1" dirty="0" smtClean="0"/>
                        <a:t>Network</a:t>
                      </a:r>
                      <a:endParaRPr lang="en-US" sz="3000" b="1" i="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000" b="0" dirty="0" smtClean="0">
                          <a:solidFill>
                            <a:srgbClr val="FF0000"/>
                          </a:solidFill>
                        </a:rPr>
                        <a:t>Layered Abstract</a:t>
                      </a:r>
                      <a:r>
                        <a:rPr lang="en-US" sz="3000" b="0" baseline="0" dirty="0" smtClean="0">
                          <a:solidFill>
                            <a:srgbClr val="FF0000"/>
                          </a:solidFill>
                        </a:rPr>
                        <a:t> Topologies</a:t>
                      </a:r>
                      <a:endParaRPr lang="en-US" sz="3000" b="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000" b="0" baseline="0" dirty="0" smtClean="0">
                          <a:solidFill>
                            <a:schemeClr val="accent1"/>
                          </a:solidFill>
                        </a:rPr>
                        <a:t> Concrete Network</a:t>
                      </a:r>
                      <a:endParaRPr lang="en-US" sz="3000" b="0" dirty="0">
                        <a:solidFill>
                          <a:schemeClr val="accent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874059">
                <a:tc>
                  <a:txBody>
                    <a:bodyPr/>
                    <a:lstStyle/>
                    <a:p>
                      <a:pPr algn="ctr"/>
                      <a:r>
                        <a:rPr lang="en-US" sz="3000" b="1" i="1" dirty="0" smtClean="0"/>
                        <a:t>Packet</a:t>
                      </a:r>
                      <a:endParaRPr lang="en-US" sz="3000" b="1" i="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000" b="0" baseline="0" dirty="0" smtClean="0">
                          <a:solidFill>
                            <a:srgbClr val="FF0000"/>
                          </a:solidFill>
                        </a:rPr>
                        <a:t>Extensible Headers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000" b="0" dirty="0" smtClean="0">
                          <a:solidFill>
                            <a:schemeClr val="accent1"/>
                          </a:solidFill>
                        </a:rPr>
                        <a:t>Fixed </a:t>
                      </a:r>
                      <a:r>
                        <a:rPr lang="en-US" sz="3000" b="0" dirty="0" err="1" smtClean="0">
                          <a:solidFill>
                            <a:schemeClr val="accent1"/>
                          </a:solidFill>
                        </a:rPr>
                        <a:t>OpenFlow</a:t>
                      </a:r>
                      <a:r>
                        <a:rPr lang="en-US" sz="3000" b="0" baseline="0" dirty="0" smtClean="0">
                          <a:solidFill>
                            <a:schemeClr val="accent1"/>
                          </a:solidFill>
                        </a:rPr>
                        <a:t> Headers</a:t>
                      </a:r>
                      <a:endParaRPr lang="en-US" sz="3000" b="0" dirty="0" smtClean="0">
                        <a:solidFill>
                          <a:schemeClr val="accent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5" name="Rectangle 4"/>
          <p:cNvSpPr/>
          <p:nvPr/>
        </p:nvSpPr>
        <p:spPr>
          <a:xfrm>
            <a:off x="151418" y="3306305"/>
            <a:ext cx="8845824" cy="1092975"/>
          </a:xfrm>
          <a:prstGeom prst="rect">
            <a:avLst/>
          </a:prstGeom>
          <a:blipFill rotWithShape="1">
            <a:blip r:embed="rId4"/>
            <a:stretch>
              <a:fillRect/>
            </a:stretch>
          </a:blipFill>
          <a:ln w="127000">
            <a:no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Rectangle 5"/>
          <p:cNvSpPr/>
          <p:nvPr/>
        </p:nvSpPr>
        <p:spPr>
          <a:xfrm>
            <a:off x="171738" y="4312145"/>
            <a:ext cx="8845824" cy="1133615"/>
          </a:xfrm>
          <a:prstGeom prst="rect">
            <a:avLst/>
          </a:prstGeom>
          <a:blipFill rotWithShape="1">
            <a:blip r:embed="rId4"/>
            <a:stretch>
              <a:fillRect/>
            </a:stretch>
          </a:blipFill>
          <a:ln w="127000">
            <a:no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Rectangle 7"/>
          <p:cNvSpPr/>
          <p:nvPr/>
        </p:nvSpPr>
        <p:spPr>
          <a:xfrm>
            <a:off x="171738" y="2300465"/>
            <a:ext cx="8845824" cy="1092975"/>
          </a:xfrm>
          <a:prstGeom prst="rect">
            <a:avLst/>
          </a:prstGeom>
          <a:blipFill rotWithShape="1">
            <a:blip r:embed="rId4"/>
            <a:stretch>
              <a:fillRect/>
            </a:stretch>
          </a:blipFill>
          <a:ln w="127000">
            <a:no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Rectangle 8"/>
          <p:cNvSpPr/>
          <p:nvPr/>
        </p:nvSpPr>
        <p:spPr>
          <a:xfrm>
            <a:off x="161578" y="1711185"/>
            <a:ext cx="2226022" cy="1092975"/>
          </a:xfrm>
          <a:prstGeom prst="rect">
            <a:avLst/>
          </a:prstGeom>
          <a:blipFill rotWithShape="1">
            <a:blip r:embed="rId4"/>
            <a:stretch>
              <a:fillRect/>
            </a:stretch>
          </a:blipFill>
          <a:ln w="127000">
            <a:no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57787457"/>
      </p:ext>
    </p:extLst>
  </p:cSld>
  <p:clrMapOvr>
    <a:masterClrMapping/>
  </p:clrMapOvr>
  <mc:AlternateContent xmlns:mc="http://schemas.openxmlformats.org/markup-compatibility/2006" xmlns:p14="http://schemas.microsoft.com/office/powerpoint/2010/main">
    <mc:Choice Requires="p14">
      <p:transition spd="slow" p14:dur="2000" advTm="26475"/>
    </mc:Choice>
    <mc:Fallback xmlns="">
      <p:transition xmlns:p14="http://schemas.microsoft.com/office/powerpoint/2010/main" spd="slow" advTm="2647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8109"/>
            <a:ext cx="9144000" cy="1143000"/>
          </a:xfrm>
        </p:spPr>
        <p:txBody>
          <a:bodyPr>
            <a:normAutofit fontScale="90000"/>
          </a:bodyPr>
          <a:lstStyle/>
          <a:p>
            <a:r>
              <a:rPr lang="en-US" dirty="0" smtClean="0"/>
              <a:t>Related Work: </a:t>
            </a:r>
            <a:br>
              <a:rPr lang="en-US" dirty="0" smtClean="0"/>
            </a:br>
            <a:r>
              <a:rPr lang="en-US" sz="3600" dirty="0" smtClean="0">
                <a:solidFill>
                  <a:schemeClr val="accent1"/>
                </a:solidFill>
              </a:rPr>
              <a:t>[Frenetic, Maestro, FRESCO]</a:t>
            </a:r>
            <a:r>
              <a:rPr lang="en-US" sz="3600" dirty="0" smtClean="0"/>
              <a:t> / </a:t>
            </a:r>
            <a:r>
              <a:rPr lang="en-US" sz="3600" dirty="0" smtClean="0">
                <a:solidFill>
                  <a:schemeClr val="accent4"/>
                </a:solidFill>
              </a:rPr>
              <a:t>[Click] </a:t>
            </a:r>
            <a:endParaRPr lang="en-US" sz="3600" dirty="0">
              <a:solidFill>
                <a:schemeClr val="accent4"/>
              </a:solidFill>
            </a:endParaRPr>
          </a:p>
        </p:txBody>
      </p:sp>
      <p:sp>
        <p:nvSpPr>
          <p:cNvPr id="4" name="Slide Number Placeholder 3"/>
          <p:cNvSpPr>
            <a:spLocks noGrp="1"/>
          </p:cNvSpPr>
          <p:nvPr>
            <p:ph type="sldNum" sz="quarter" idx="12"/>
          </p:nvPr>
        </p:nvSpPr>
        <p:spPr/>
        <p:txBody>
          <a:bodyPr/>
          <a:lstStyle/>
          <a:p>
            <a:fld id="{502431CD-A83D-384C-97C7-66FF0CCEF56F}" type="slidenum">
              <a:rPr lang="en-US" smtClean="0"/>
              <a:t>32</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122453404"/>
              </p:ext>
            </p:extLst>
          </p:nvPr>
        </p:nvGraphicFramePr>
        <p:xfrm>
          <a:off x="254932" y="1644029"/>
          <a:ext cx="8635068" cy="3674909"/>
        </p:xfrm>
        <a:graphic>
          <a:graphicData uri="http://schemas.openxmlformats.org/drawingml/2006/table">
            <a:tbl>
              <a:tblPr firstRow="1" bandRow="1">
                <a:tableStyleId>{2D5ABB26-0587-4C30-8999-92F81FD0307C}</a:tableStyleId>
              </a:tblPr>
              <a:tblGrid>
                <a:gridCol w="2141357"/>
                <a:gridCol w="3048836"/>
                <a:gridCol w="3444875"/>
              </a:tblGrid>
              <a:tr h="657389">
                <a:tc>
                  <a:txBody>
                    <a:bodyPr/>
                    <a:lstStyle/>
                    <a:p>
                      <a:pPr algn="ctr"/>
                      <a:r>
                        <a:rPr lang="en-US" sz="3000" b="1" dirty="0" smtClean="0"/>
                        <a:t>Abstracts</a:t>
                      </a:r>
                      <a:endParaRPr lang="en-US" sz="30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000" b="1" dirty="0" smtClean="0">
                          <a:solidFill>
                            <a:schemeClr val="tx1"/>
                          </a:solidFill>
                          <a:latin typeface="Consolas"/>
                          <a:cs typeface="Consolas"/>
                        </a:rPr>
                        <a:t>Pyretic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000" b="1" dirty="0" smtClean="0">
                          <a:solidFill>
                            <a:srgbClr val="000000"/>
                          </a:solidFill>
                        </a:rPr>
                        <a:t>Current APIs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r>
              <a:tr h="745093">
                <a:tc>
                  <a:txBody>
                    <a:bodyPr/>
                    <a:lstStyle/>
                    <a:p>
                      <a:pPr algn="ctr"/>
                      <a:r>
                        <a:rPr lang="en-US" sz="3000" b="1" i="1" dirty="0" smtClean="0"/>
                        <a:t>Policy</a:t>
                      </a:r>
                      <a:endParaRPr lang="en-US" sz="3000" b="1" i="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000" b="0" dirty="0" smtClean="0">
                          <a:solidFill>
                            <a:schemeClr val="tx1"/>
                          </a:solidFill>
                        </a:rPr>
                        <a:t>Rich Composition</a:t>
                      </a:r>
                      <a:endParaRPr lang="en-US" sz="3000" b="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000" b="1" baseline="0" dirty="0" smtClean="0">
                          <a:solidFill>
                            <a:schemeClr val="accent1"/>
                          </a:solidFill>
                        </a:rPr>
                        <a:t>Some </a:t>
                      </a:r>
                      <a:r>
                        <a:rPr lang="en-US" sz="3000" b="1" baseline="0" dirty="0" smtClean="0">
                          <a:solidFill>
                            <a:schemeClr val="tx1"/>
                          </a:solidFill>
                        </a:rPr>
                        <a:t>/</a:t>
                      </a:r>
                      <a:r>
                        <a:rPr lang="en-US" sz="3000" b="1" baseline="0" dirty="0" smtClean="0">
                          <a:solidFill>
                            <a:schemeClr val="accent1"/>
                          </a:solidFill>
                        </a:rPr>
                        <a:t> </a:t>
                      </a:r>
                      <a:r>
                        <a:rPr lang="en-US" sz="3000" b="1" baseline="0" dirty="0" smtClean="0">
                          <a:solidFill>
                            <a:schemeClr val="accent4"/>
                          </a:solidFill>
                        </a:rPr>
                        <a:t>Full </a:t>
                      </a:r>
                      <a:r>
                        <a:rPr lang="en-US" sz="3000" b="0" baseline="0" dirty="0" smtClean="0">
                          <a:solidFill>
                            <a:srgbClr val="000000"/>
                          </a:solidFill>
                        </a:rPr>
                        <a:t>Composition</a:t>
                      </a:r>
                      <a:endParaRPr lang="en-US" sz="3000" b="0" dirty="0" smtClean="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35263">
                <a:tc>
                  <a:txBody>
                    <a:bodyPr/>
                    <a:lstStyle/>
                    <a:p>
                      <a:pPr algn="ctr"/>
                      <a:r>
                        <a:rPr lang="en-US" sz="3000" b="1" i="1" dirty="0" smtClean="0"/>
                        <a:t>Network</a:t>
                      </a:r>
                      <a:endParaRPr lang="en-US" sz="3000" b="1" i="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000" b="0" dirty="0" smtClean="0">
                          <a:solidFill>
                            <a:schemeClr val="tx1"/>
                          </a:solidFill>
                        </a:rPr>
                        <a:t>Layered Abstract</a:t>
                      </a:r>
                      <a:r>
                        <a:rPr lang="en-US" sz="3000" b="0" baseline="0" dirty="0" smtClean="0">
                          <a:solidFill>
                            <a:schemeClr val="tx1"/>
                          </a:solidFill>
                        </a:rPr>
                        <a:t> Topologies</a:t>
                      </a:r>
                      <a:endParaRPr lang="en-US" sz="3000" b="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000" b="0" baseline="0" dirty="0" smtClean="0">
                          <a:solidFill>
                            <a:srgbClr val="000000"/>
                          </a:solidFill>
                        </a:rPr>
                        <a:t> Concrete Network</a:t>
                      </a:r>
                      <a:endParaRPr lang="en-US" sz="3000" b="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874059">
                <a:tc>
                  <a:txBody>
                    <a:bodyPr/>
                    <a:lstStyle/>
                    <a:p>
                      <a:pPr algn="ctr"/>
                      <a:r>
                        <a:rPr lang="en-US" sz="3000" b="1" i="1" dirty="0" smtClean="0"/>
                        <a:t>Packet</a:t>
                      </a:r>
                      <a:endParaRPr lang="en-US" sz="3000" b="1" i="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000" b="0" baseline="0" dirty="0" smtClean="0">
                          <a:solidFill>
                            <a:schemeClr val="tx1"/>
                          </a:solidFill>
                        </a:rPr>
                        <a:t>Extensible Headers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000" b="0" dirty="0" smtClean="0">
                          <a:solidFill>
                            <a:srgbClr val="000000"/>
                          </a:solidFill>
                        </a:rPr>
                        <a:t>Fixed </a:t>
                      </a:r>
                      <a:r>
                        <a:rPr lang="en-US" sz="3000" b="0" dirty="0" err="1" smtClean="0">
                          <a:solidFill>
                            <a:srgbClr val="000000"/>
                          </a:solidFill>
                        </a:rPr>
                        <a:t>OpenFlow</a:t>
                      </a:r>
                      <a:r>
                        <a:rPr lang="en-US" sz="3000" b="0" baseline="0" dirty="0" smtClean="0">
                          <a:solidFill>
                            <a:srgbClr val="000000"/>
                          </a:solidFill>
                        </a:rPr>
                        <a:t> Headers</a:t>
                      </a:r>
                      <a:endParaRPr lang="en-US" sz="3000" b="0" dirty="0" smtClean="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5" name="Rectangle 4"/>
          <p:cNvSpPr/>
          <p:nvPr/>
        </p:nvSpPr>
        <p:spPr>
          <a:xfrm>
            <a:off x="161578" y="1513841"/>
            <a:ext cx="2226022" cy="782320"/>
          </a:xfrm>
          <a:prstGeom prst="rect">
            <a:avLst/>
          </a:prstGeom>
          <a:blipFill rotWithShape="1">
            <a:blip r:embed="rId4"/>
            <a:stretch>
              <a:fillRect/>
            </a:stretch>
          </a:blipFill>
          <a:ln w="127000">
            <a:no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1406761" y="5599668"/>
            <a:ext cx="6407072" cy="1015663"/>
          </a:xfrm>
          <a:prstGeom prst="rect">
            <a:avLst/>
          </a:prstGeom>
          <a:noFill/>
        </p:spPr>
        <p:txBody>
          <a:bodyPr wrap="none" rtlCol="0">
            <a:spAutoFit/>
          </a:bodyPr>
          <a:lstStyle/>
          <a:p>
            <a:pPr algn="ctr"/>
            <a:r>
              <a:rPr lang="en-US" sz="3000" dirty="0" smtClean="0">
                <a:solidFill>
                  <a:schemeClr val="accent4"/>
                </a:solidFill>
              </a:rPr>
              <a:t>But only for a single software switch </a:t>
            </a:r>
          </a:p>
          <a:p>
            <a:pPr algn="ctr"/>
            <a:r>
              <a:rPr lang="en-US" sz="3000" dirty="0" smtClean="0">
                <a:solidFill>
                  <a:schemeClr val="accent4"/>
                </a:solidFill>
              </a:rPr>
              <a:t>not multiple hardware switches</a:t>
            </a:r>
            <a:endParaRPr lang="en-US" sz="3000" dirty="0">
              <a:solidFill>
                <a:schemeClr val="accent4"/>
              </a:solidFill>
            </a:endParaRPr>
          </a:p>
        </p:txBody>
      </p:sp>
    </p:spTree>
    <p:custDataLst>
      <p:tags r:id="rId1"/>
    </p:custDataLst>
    <p:extLst>
      <p:ext uri="{BB962C8B-B14F-4D97-AF65-F5344CB8AC3E}">
        <p14:creationId xmlns:p14="http://schemas.microsoft.com/office/powerpoint/2010/main" val="3006383548"/>
      </p:ext>
    </p:extLst>
  </p:cSld>
  <p:clrMapOvr>
    <a:masterClrMapping/>
  </p:clrMapOvr>
  <mc:AlternateContent xmlns:mc="http://schemas.openxmlformats.org/markup-compatibility/2006" xmlns:p14="http://schemas.microsoft.com/office/powerpoint/2010/main">
    <mc:Choice Requires="p14">
      <p:transition spd="slow" p14:dur="2000" advTm="19638"/>
    </mc:Choice>
    <mc:Fallback xmlns="">
      <p:transition xmlns:p14="http://schemas.microsoft.com/office/powerpoint/2010/main" spd="slow" advTm="19638"/>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8109"/>
            <a:ext cx="9144000" cy="1143000"/>
          </a:xfrm>
        </p:spPr>
        <p:txBody>
          <a:bodyPr>
            <a:normAutofit fontScale="90000"/>
          </a:bodyPr>
          <a:lstStyle/>
          <a:p>
            <a:r>
              <a:rPr lang="en-US" dirty="0"/>
              <a:t>Related Work: </a:t>
            </a:r>
            <a:br>
              <a:rPr lang="en-US" dirty="0"/>
            </a:br>
            <a:r>
              <a:rPr lang="en-US" sz="3600" dirty="0">
                <a:solidFill>
                  <a:schemeClr val="accent1"/>
                </a:solidFill>
              </a:rPr>
              <a:t>[</a:t>
            </a:r>
            <a:r>
              <a:rPr lang="en-US" sz="3600" dirty="0" err="1" smtClean="0">
                <a:solidFill>
                  <a:schemeClr val="accent1"/>
                </a:solidFill>
              </a:rPr>
              <a:t>FlowVisor</a:t>
            </a:r>
            <a:r>
              <a:rPr lang="en-US" sz="3600" dirty="0" smtClean="0">
                <a:solidFill>
                  <a:schemeClr val="accent1"/>
                </a:solidFill>
              </a:rPr>
              <a:t>]</a:t>
            </a:r>
            <a:r>
              <a:rPr lang="en-US" sz="3600" dirty="0" smtClean="0"/>
              <a:t> </a:t>
            </a:r>
            <a:r>
              <a:rPr lang="en-US" sz="3600" dirty="0"/>
              <a:t>/ </a:t>
            </a:r>
            <a:r>
              <a:rPr lang="en-US" sz="3600" dirty="0">
                <a:solidFill>
                  <a:schemeClr val="accent4"/>
                </a:solidFill>
              </a:rPr>
              <a:t>[</a:t>
            </a:r>
            <a:r>
              <a:rPr lang="en-US" sz="3600" dirty="0" err="1">
                <a:solidFill>
                  <a:schemeClr val="accent4"/>
                </a:solidFill>
              </a:rPr>
              <a:t>Nicira</a:t>
            </a:r>
            <a:r>
              <a:rPr lang="en-US" sz="3600" dirty="0">
                <a:solidFill>
                  <a:schemeClr val="accent4"/>
                </a:solidFill>
              </a:rPr>
              <a:t> NVP, </a:t>
            </a:r>
            <a:r>
              <a:rPr lang="en-US" sz="3600" dirty="0" err="1">
                <a:solidFill>
                  <a:schemeClr val="accent4"/>
                </a:solidFill>
              </a:rPr>
              <a:t>OpenStack</a:t>
            </a:r>
            <a:r>
              <a:rPr lang="en-US" sz="3600" dirty="0">
                <a:solidFill>
                  <a:schemeClr val="accent4"/>
                </a:solidFill>
              </a:rPr>
              <a:t> Quantum]</a:t>
            </a:r>
          </a:p>
        </p:txBody>
      </p:sp>
      <p:sp>
        <p:nvSpPr>
          <p:cNvPr id="4" name="Slide Number Placeholder 3"/>
          <p:cNvSpPr>
            <a:spLocks noGrp="1"/>
          </p:cNvSpPr>
          <p:nvPr>
            <p:ph type="sldNum" sz="quarter" idx="12"/>
          </p:nvPr>
        </p:nvSpPr>
        <p:spPr/>
        <p:txBody>
          <a:bodyPr/>
          <a:lstStyle/>
          <a:p>
            <a:fld id="{502431CD-A83D-384C-97C7-66FF0CCEF56F}" type="slidenum">
              <a:rPr lang="en-US" smtClean="0"/>
              <a:t>33</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649479131"/>
              </p:ext>
            </p:extLst>
          </p:nvPr>
        </p:nvGraphicFramePr>
        <p:xfrm>
          <a:off x="254932" y="1644029"/>
          <a:ext cx="8635068" cy="3674909"/>
        </p:xfrm>
        <a:graphic>
          <a:graphicData uri="http://schemas.openxmlformats.org/drawingml/2006/table">
            <a:tbl>
              <a:tblPr firstRow="1" bandRow="1">
                <a:tableStyleId>{2D5ABB26-0587-4C30-8999-92F81FD0307C}</a:tableStyleId>
              </a:tblPr>
              <a:tblGrid>
                <a:gridCol w="2141357"/>
                <a:gridCol w="3048836"/>
                <a:gridCol w="3444875"/>
              </a:tblGrid>
              <a:tr h="657389">
                <a:tc>
                  <a:txBody>
                    <a:bodyPr/>
                    <a:lstStyle/>
                    <a:p>
                      <a:pPr algn="ctr"/>
                      <a:r>
                        <a:rPr lang="en-US" sz="3000" b="1" dirty="0" smtClean="0"/>
                        <a:t>Abstracts</a:t>
                      </a:r>
                      <a:endParaRPr lang="en-US" sz="30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000" b="1" dirty="0" smtClean="0">
                          <a:solidFill>
                            <a:schemeClr val="tx1"/>
                          </a:solidFill>
                          <a:latin typeface="Consolas"/>
                          <a:cs typeface="Consolas"/>
                        </a:rPr>
                        <a:t>Pyretic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000" b="1" dirty="0" smtClean="0">
                          <a:solidFill>
                            <a:schemeClr val="tx1"/>
                          </a:solidFill>
                        </a:rPr>
                        <a:t>Current APIs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r>
              <a:tr h="745093">
                <a:tc>
                  <a:txBody>
                    <a:bodyPr/>
                    <a:lstStyle/>
                    <a:p>
                      <a:pPr algn="ctr"/>
                      <a:r>
                        <a:rPr lang="en-US" sz="3000" b="1" i="1" dirty="0" smtClean="0"/>
                        <a:t>Policy</a:t>
                      </a:r>
                      <a:endParaRPr lang="en-US" sz="3000" b="1" i="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000" b="0" dirty="0" smtClean="0">
                          <a:solidFill>
                            <a:schemeClr val="tx1"/>
                          </a:solidFill>
                        </a:rPr>
                        <a:t>Rich Composition</a:t>
                      </a:r>
                      <a:endParaRPr lang="en-US" sz="3000" b="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000" b="0" baseline="0" dirty="0" smtClean="0">
                          <a:solidFill>
                            <a:schemeClr val="tx1"/>
                          </a:solidFill>
                        </a:rPr>
                        <a:t>Little Composition</a:t>
                      </a:r>
                      <a:endParaRPr lang="en-US" sz="3000" b="0" dirty="0" smtClean="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35263">
                <a:tc>
                  <a:txBody>
                    <a:bodyPr/>
                    <a:lstStyle/>
                    <a:p>
                      <a:pPr algn="ctr"/>
                      <a:r>
                        <a:rPr lang="en-US" sz="3000" b="1" i="1" dirty="0" smtClean="0"/>
                        <a:t>Network</a:t>
                      </a:r>
                      <a:endParaRPr lang="en-US" sz="3000" b="1" i="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000" b="0" dirty="0" smtClean="0">
                          <a:solidFill>
                            <a:schemeClr val="tx1"/>
                          </a:solidFill>
                        </a:rPr>
                        <a:t>Layered Abstract</a:t>
                      </a:r>
                      <a:r>
                        <a:rPr lang="en-US" sz="3000" b="0" baseline="0" dirty="0" smtClean="0">
                          <a:solidFill>
                            <a:schemeClr val="tx1"/>
                          </a:solidFill>
                        </a:rPr>
                        <a:t> Topologies</a:t>
                      </a:r>
                      <a:endParaRPr lang="en-US" sz="3000" b="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000" b="1" baseline="0" dirty="0" smtClean="0">
                          <a:solidFill>
                            <a:srgbClr val="4F81BD"/>
                          </a:solidFill>
                        </a:rPr>
                        <a:t>Disjoint Slices </a:t>
                      </a:r>
                      <a:r>
                        <a:rPr lang="en-US" sz="3000" b="1" baseline="0" dirty="0" smtClean="0">
                          <a:solidFill>
                            <a:schemeClr val="tx1"/>
                          </a:solidFill>
                        </a:rPr>
                        <a:t>/</a:t>
                      </a:r>
                    </a:p>
                    <a:p>
                      <a:pPr algn="ctr"/>
                      <a:r>
                        <a:rPr lang="en-US" sz="3000" b="1" baseline="0" dirty="0" smtClean="0">
                          <a:solidFill>
                            <a:srgbClr val="8064A2"/>
                          </a:solidFill>
                        </a:rPr>
                        <a:t>Topology Hiding</a:t>
                      </a:r>
                      <a:endParaRPr lang="en-US" sz="3000" b="1" dirty="0">
                        <a:solidFill>
                          <a:srgbClr val="8064A2"/>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874059">
                <a:tc>
                  <a:txBody>
                    <a:bodyPr/>
                    <a:lstStyle/>
                    <a:p>
                      <a:pPr algn="ctr"/>
                      <a:r>
                        <a:rPr lang="en-US" sz="3000" b="1" i="1" dirty="0" smtClean="0"/>
                        <a:t>Packet</a:t>
                      </a:r>
                      <a:endParaRPr lang="en-US" sz="3000" b="1" i="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000" b="0" baseline="0" dirty="0" smtClean="0">
                          <a:solidFill>
                            <a:schemeClr val="tx1"/>
                          </a:solidFill>
                        </a:rPr>
                        <a:t>Extensible Headers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000" b="0" dirty="0" smtClean="0">
                          <a:solidFill>
                            <a:schemeClr val="tx1"/>
                          </a:solidFill>
                        </a:rPr>
                        <a:t>Fixed </a:t>
                      </a:r>
                      <a:r>
                        <a:rPr lang="en-US" sz="3000" b="0" dirty="0" err="1" smtClean="0">
                          <a:solidFill>
                            <a:schemeClr val="tx1"/>
                          </a:solidFill>
                        </a:rPr>
                        <a:t>OpenFlow</a:t>
                      </a:r>
                      <a:r>
                        <a:rPr lang="en-US" sz="3000" b="0" baseline="0" dirty="0" smtClean="0">
                          <a:solidFill>
                            <a:schemeClr val="tx1"/>
                          </a:solidFill>
                        </a:rPr>
                        <a:t> Headers</a:t>
                      </a:r>
                      <a:endParaRPr lang="en-US" sz="3000" b="0" dirty="0" smtClean="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5" name="TextBox 4"/>
          <p:cNvSpPr txBox="1"/>
          <p:nvPr/>
        </p:nvSpPr>
        <p:spPr>
          <a:xfrm>
            <a:off x="1131944" y="5313918"/>
            <a:ext cx="6956727" cy="1477328"/>
          </a:xfrm>
          <a:prstGeom prst="rect">
            <a:avLst/>
          </a:prstGeom>
          <a:noFill/>
        </p:spPr>
        <p:txBody>
          <a:bodyPr wrap="none" rtlCol="0">
            <a:spAutoFit/>
          </a:bodyPr>
          <a:lstStyle/>
          <a:p>
            <a:pPr algn="ctr"/>
            <a:r>
              <a:rPr lang="en-US" sz="3000" dirty="0" smtClean="0">
                <a:solidFill>
                  <a:srgbClr val="6561BD"/>
                </a:solidFill>
              </a:rPr>
              <a:t>Both </a:t>
            </a:r>
            <a:r>
              <a:rPr lang="en-US" sz="3000" dirty="0" smtClean="0">
                <a:solidFill>
                  <a:srgbClr val="5F6ABD"/>
                </a:solidFill>
              </a:rPr>
              <a:t>approaches</a:t>
            </a:r>
            <a:r>
              <a:rPr lang="en-US" sz="3000" dirty="0" smtClean="0">
                <a:solidFill>
                  <a:srgbClr val="6561BD"/>
                </a:solidFill>
              </a:rPr>
              <a:t> support multi-tenancy,</a:t>
            </a:r>
          </a:p>
          <a:p>
            <a:pPr algn="ctr"/>
            <a:r>
              <a:rPr lang="en-US" sz="3000" dirty="0">
                <a:solidFill>
                  <a:srgbClr val="6561BD"/>
                </a:solidFill>
              </a:rPr>
              <a:t>b</a:t>
            </a:r>
            <a:r>
              <a:rPr lang="en-US" sz="3000" dirty="0" smtClean="0">
                <a:solidFill>
                  <a:srgbClr val="6561BD"/>
                </a:solidFill>
              </a:rPr>
              <a:t>ut not topological decomposition </a:t>
            </a:r>
          </a:p>
          <a:p>
            <a:pPr algn="ctr"/>
            <a:r>
              <a:rPr lang="en-US" sz="3000" dirty="0" smtClean="0">
                <a:solidFill>
                  <a:srgbClr val="6561BD"/>
                </a:solidFill>
              </a:rPr>
              <a:t>(of functional composition)</a:t>
            </a:r>
          </a:p>
        </p:txBody>
      </p:sp>
      <p:sp>
        <p:nvSpPr>
          <p:cNvPr id="6" name="Rectangle 5"/>
          <p:cNvSpPr/>
          <p:nvPr/>
        </p:nvSpPr>
        <p:spPr>
          <a:xfrm>
            <a:off x="161578" y="1513841"/>
            <a:ext cx="2226022" cy="782320"/>
          </a:xfrm>
          <a:prstGeom prst="rect">
            <a:avLst/>
          </a:prstGeom>
          <a:blipFill rotWithShape="1">
            <a:blip r:embed="rId4"/>
            <a:stretch>
              <a:fillRect/>
            </a:stretch>
          </a:blipFill>
          <a:ln w="127000">
            <a:no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03044223"/>
      </p:ext>
    </p:extLst>
  </p:cSld>
  <p:clrMapOvr>
    <a:masterClrMapping/>
  </p:clrMapOvr>
  <mc:AlternateContent xmlns:mc="http://schemas.openxmlformats.org/markup-compatibility/2006" xmlns:p14="http://schemas.microsoft.com/office/powerpoint/2010/main">
    <mc:Choice Requires="p14">
      <p:transition spd="slow" p14:dur="2000" advTm="20600"/>
    </mc:Choice>
    <mc:Fallback xmlns="">
      <p:transition xmlns:p14="http://schemas.microsoft.com/office/powerpoint/2010/main" spd="slow" advTm="20600"/>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lossy-flame-hi.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6915" y="1443493"/>
            <a:ext cx="3482125" cy="4528287"/>
          </a:xfrm>
          <a:prstGeom prst="rect">
            <a:avLst/>
          </a:prstGeom>
        </p:spPr>
      </p:pic>
      <p:sp>
        <p:nvSpPr>
          <p:cNvPr id="2" name="Title 1"/>
          <p:cNvSpPr>
            <a:spLocks noGrp="1"/>
          </p:cNvSpPr>
          <p:nvPr>
            <p:ph type="title"/>
          </p:nvPr>
        </p:nvSpPr>
        <p:spPr>
          <a:xfrm>
            <a:off x="1" y="512763"/>
            <a:ext cx="9144000" cy="1143000"/>
          </a:xfrm>
        </p:spPr>
        <p:txBody>
          <a:bodyPr>
            <a:normAutofit fontScale="90000"/>
          </a:bodyPr>
          <a:lstStyle/>
          <a:p>
            <a:r>
              <a:rPr lang="en-US" dirty="0"/>
              <a:t> </a:t>
            </a:r>
            <a:r>
              <a:rPr lang="en-US" dirty="0" smtClean="0">
                <a:latin typeface="Consolas"/>
                <a:cs typeface="Consolas"/>
              </a:rPr>
              <a:t>Pyretic</a:t>
            </a:r>
            <a:r>
              <a:rPr lang="en-US" dirty="0"/>
              <a:t> </a:t>
            </a:r>
            <a:r>
              <a:rPr lang="en-US" dirty="0" smtClean="0"/>
              <a:t>Interpreter and Suite of Apps</a:t>
            </a:r>
            <a:r>
              <a:rPr lang="en-US" dirty="0"/>
              <a:t/>
            </a:r>
            <a:br>
              <a:rPr lang="en-US" dirty="0"/>
            </a:br>
            <a:r>
              <a:rPr lang="en-US" sz="3300" dirty="0"/>
              <a:t>Available at </a:t>
            </a:r>
            <a:r>
              <a:rPr lang="en-US" sz="3300" dirty="0">
                <a:solidFill>
                  <a:srgbClr val="FF0000"/>
                </a:solidFill>
                <a:latin typeface="Consolas"/>
                <a:cs typeface="Consolas"/>
                <a:hlinkClick r:id="rId5"/>
              </a:rPr>
              <a:t>www.frenetic-lang.org/pyretic</a:t>
            </a:r>
            <a:r>
              <a:rPr lang="en-US" sz="3300" dirty="0">
                <a:solidFill>
                  <a:srgbClr val="FF0000"/>
                </a:solidFill>
                <a:latin typeface="Consolas"/>
                <a:cs typeface="Consolas"/>
              </a:rPr>
              <a:t> </a:t>
            </a:r>
            <a:r>
              <a:rPr lang="en-US" sz="3300" dirty="0">
                <a:solidFill>
                  <a:schemeClr val="tx1">
                    <a:lumMod val="85000"/>
                    <a:lumOff val="15000"/>
                  </a:schemeClr>
                </a:solidFill>
                <a:latin typeface="Consolas"/>
                <a:cs typeface="Consolas"/>
              </a:rPr>
              <a:t/>
            </a:r>
            <a:br>
              <a:rPr lang="en-US" sz="3300" dirty="0">
                <a:solidFill>
                  <a:schemeClr val="tx1">
                    <a:lumMod val="85000"/>
                    <a:lumOff val="15000"/>
                  </a:schemeClr>
                </a:solidFill>
                <a:latin typeface="Consolas"/>
                <a:cs typeface="Consolas"/>
              </a:rPr>
            </a:br>
            <a:endParaRPr lang="en-US" sz="3300" dirty="0"/>
          </a:p>
        </p:txBody>
      </p:sp>
      <p:sp>
        <p:nvSpPr>
          <p:cNvPr id="3" name="Content Placeholder 2"/>
          <p:cNvSpPr>
            <a:spLocks noGrp="1"/>
          </p:cNvSpPr>
          <p:nvPr>
            <p:ph idx="1"/>
          </p:nvPr>
        </p:nvSpPr>
        <p:spPr>
          <a:xfrm>
            <a:off x="365760" y="1771485"/>
            <a:ext cx="4101432" cy="4856747"/>
          </a:xfrm>
        </p:spPr>
        <p:txBody>
          <a:bodyPr>
            <a:normAutofit/>
          </a:bodyPr>
          <a:lstStyle/>
          <a:p>
            <a:r>
              <a:rPr lang="en-US" dirty="0"/>
              <a:t>Monitoring &amp; DPI</a:t>
            </a:r>
          </a:p>
          <a:p>
            <a:r>
              <a:rPr lang="en-US" dirty="0"/>
              <a:t>Load Balancers</a:t>
            </a:r>
          </a:p>
          <a:p>
            <a:r>
              <a:rPr lang="en-US" dirty="0" smtClean="0"/>
              <a:t>Hub</a:t>
            </a:r>
          </a:p>
          <a:p>
            <a:r>
              <a:rPr lang="en-US" dirty="0" smtClean="0"/>
              <a:t>ARP</a:t>
            </a:r>
            <a:endParaRPr lang="en-US" dirty="0"/>
          </a:p>
          <a:p>
            <a:r>
              <a:rPr lang="en-US" dirty="0"/>
              <a:t>Firewalls</a:t>
            </a:r>
          </a:p>
          <a:p>
            <a:r>
              <a:rPr lang="en-US" dirty="0" smtClean="0"/>
              <a:t>MAC learner</a:t>
            </a:r>
            <a:endParaRPr lang="en-US" dirty="0"/>
          </a:p>
        </p:txBody>
      </p:sp>
      <p:sp>
        <p:nvSpPr>
          <p:cNvPr id="4" name="Slide Number Placeholder 3"/>
          <p:cNvSpPr>
            <a:spLocks noGrp="1"/>
          </p:cNvSpPr>
          <p:nvPr>
            <p:ph type="sldNum" sz="quarter" idx="12"/>
          </p:nvPr>
        </p:nvSpPr>
        <p:spPr/>
        <p:txBody>
          <a:bodyPr/>
          <a:lstStyle/>
          <a:p>
            <a:fld id="{502431CD-A83D-384C-97C7-66FF0CCEF56F}" type="slidenum">
              <a:rPr lang="en-US" smtClean="0"/>
              <a:t>34</a:t>
            </a:fld>
            <a:endParaRPr lang="en-US" dirty="0"/>
          </a:p>
        </p:txBody>
      </p:sp>
      <p:sp>
        <p:nvSpPr>
          <p:cNvPr id="5" name="Content Placeholder 2"/>
          <p:cNvSpPr txBox="1">
            <a:spLocks/>
          </p:cNvSpPr>
          <p:nvPr/>
        </p:nvSpPr>
        <p:spPr>
          <a:xfrm>
            <a:off x="5412072" y="1781852"/>
            <a:ext cx="4101432" cy="391560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Abstractions</a:t>
            </a:r>
          </a:p>
          <a:p>
            <a:pPr lvl="1"/>
            <a:r>
              <a:rPr lang="en-US" dirty="0"/>
              <a:t>Big switch       </a:t>
            </a:r>
            <a:endParaRPr lang="en-US" dirty="0" smtClean="0"/>
          </a:p>
          <a:p>
            <a:pPr marL="457200" lvl="1" indent="0">
              <a:buNone/>
            </a:pPr>
            <a:r>
              <a:rPr lang="en-US" dirty="0"/>
              <a:t> </a:t>
            </a:r>
            <a:r>
              <a:rPr lang="en-US" dirty="0" smtClean="0"/>
              <a:t>  (</a:t>
            </a:r>
            <a:r>
              <a:rPr lang="en-US" dirty="0"/>
              <a:t>one-to-many)</a:t>
            </a:r>
          </a:p>
          <a:p>
            <a:pPr lvl="1"/>
            <a:r>
              <a:rPr lang="en-US" dirty="0"/>
              <a:t>Spanning </a:t>
            </a:r>
            <a:r>
              <a:rPr lang="en-US" dirty="0" smtClean="0"/>
              <a:t>tree</a:t>
            </a:r>
          </a:p>
          <a:p>
            <a:pPr marL="457200" lvl="1" indent="0">
              <a:buNone/>
            </a:pPr>
            <a:r>
              <a:rPr lang="en-US" dirty="0"/>
              <a:t> </a:t>
            </a:r>
            <a:r>
              <a:rPr lang="en-US" dirty="0" smtClean="0"/>
              <a:t>  (</a:t>
            </a:r>
            <a:r>
              <a:rPr lang="en-US" dirty="0"/>
              <a:t>many-to-many)</a:t>
            </a:r>
          </a:p>
          <a:p>
            <a:pPr lvl="1"/>
            <a:r>
              <a:rPr lang="en-US" dirty="0"/>
              <a:t>Gateway         (many-to-one)</a:t>
            </a:r>
          </a:p>
          <a:p>
            <a:pPr lvl="1"/>
            <a:endParaRPr lang="en-US" dirty="0"/>
          </a:p>
        </p:txBody>
      </p:sp>
      <p:sp>
        <p:nvSpPr>
          <p:cNvPr id="6" name="Rectangle 5"/>
          <p:cNvSpPr/>
          <p:nvPr/>
        </p:nvSpPr>
        <p:spPr>
          <a:xfrm>
            <a:off x="382375" y="5574633"/>
            <a:ext cx="8538302" cy="553998"/>
          </a:xfrm>
          <a:prstGeom prst="rect">
            <a:avLst/>
          </a:prstGeom>
        </p:spPr>
        <p:txBody>
          <a:bodyPr wrap="none">
            <a:spAutoFit/>
          </a:bodyPr>
          <a:lstStyle/>
          <a:p>
            <a:r>
              <a:rPr lang="en-US" sz="3000" dirty="0" smtClean="0"/>
              <a:t>And bigger </a:t>
            </a:r>
            <a:r>
              <a:rPr lang="en-US" sz="3000" dirty="0"/>
              <a:t>applications built </a:t>
            </a:r>
            <a:r>
              <a:rPr lang="en-US" sz="3000" dirty="0" smtClean="0"/>
              <a:t>by combining these.</a:t>
            </a:r>
            <a:endParaRPr lang="en-US" sz="3000" dirty="0"/>
          </a:p>
        </p:txBody>
      </p:sp>
    </p:spTree>
    <p:custDataLst>
      <p:tags r:id="rId1"/>
    </p:custDataLst>
    <p:extLst>
      <p:ext uri="{BB962C8B-B14F-4D97-AF65-F5344CB8AC3E}">
        <p14:creationId xmlns:p14="http://schemas.microsoft.com/office/powerpoint/2010/main" val="1941125725"/>
      </p:ext>
    </p:extLst>
  </p:cSld>
  <p:clrMapOvr>
    <a:masterClrMapping/>
  </p:clrMapOvr>
  <mc:AlternateContent xmlns:mc="http://schemas.openxmlformats.org/markup-compatibility/2006" xmlns:p14="http://schemas.microsoft.com/office/powerpoint/2010/main">
    <mc:Choice Requires="p14">
      <p:transition spd="slow" p14:dur="2000" advTm="8132"/>
    </mc:Choice>
    <mc:Fallback xmlns="">
      <p:transition xmlns:p14="http://schemas.microsoft.com/office/powerpoint/2010/main" spd="slow" advTm="8133"/>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lossy-flame-hi.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9165" y="1443493"/>
            <a:ext cx="3482125" cy="4528287"/>
          </a:xfrm>
          <a:prstGeom prst="rect">
            <a:avLst/>
          </a:prstGeom>
        </p:spPr>
      </p:pic>
      <p:sp>
        <p:nvSpPr>
          <p:cNvPr id="2" name="Title 1"/>
          <p:cNvSpPr>
            <a:spLocks noGrp="1"/>
          </p:cNvSpPr>
          <p:nvPr>
            <p:ph type="title"/>
          </p:nvPr>
        </p:nvSpPr>
        <p:spPr>
          <a:xfrm>
            <a:off x="1" y="512763"/>
            <a:ext cx="9144000" cy="1143000"/>
          </a:xfrm>
        </p:spPr>
        <p:txBody>
          <a:bodyPr>
            <a:normAutofit fontScale="90000"/>
          </a:bodyPr>
          <a:lstStyle/>
          <a:p>
            <a:r>
              <a:rPr lang="en-US" dirty="0"/>
              <a:t> </a:t>
            </a:r>
            <a:r>
              <a:rPr lang="en-US" dirty="0" smtClean="0"/>
              <a:t>And </a:t>
            </a:r>
            <a:r>
              <a:rPr lang="en-US" dirty="0" smtClean="0">
                <a:latin typeface="+mn-lt"/>
                <a:cs typeface="Consolas"/>
              </a:rPr>
              <a:t>More! </a:t>
            </a:r>
            <a:r>
              <a:rPr lang="en-US" dirty="0">
                <a:latin typeface="+mn-lt"/>
              </a:rPr>
              <a:t/>
            </a:r>
            <a:br>
              <a:rPr lang="en-US" dirty="0">
                <a:latin typeface="+mn-lt"/>
              </a:rPr>
            </a:br>
            <a:r>
              <a:rPr lang="en-US" sz="3300" dirty="0"/>
              <a:t>Available at </a:t>
            </a:r>
            <a:r>
              <a:rPr lang="en-US" sz="3300" dirty="0">
                <a:solidFill>
                  <a:srgbClr val="FF0000"/>
                </a:solidFill>
                <a:latin typeface="Consolas"/>
                <a:cs typeface="Consolas"/>
                <a:hlinkClick r:id="rId5"/>
              </a:rPr>
              <a:t>www.frenetic-lang.org/pyretic</a:t>
            </a:r>
            <a:r>
              <a:rPr lang="en-US" sz="3300" dirty="0">
                <a:solidFill>
                  <a:srgbClr val="FF0000"/>
                </a:solidFill>
                <a:latin typeface="Consolas"/>
                <a:cs typeface="Consolas"/>
              </a:rPr>
              <a:t> </a:t>
            </a:r>
            <a:r>
              <a:rPr lang="en-US" sz="3300" dirty="0">
                <a:solidFill>
                  <a:schemeClr val="tx1">
                    <a:lumMod val="85000"/>
                    <a:lumOff val="15000"/>
                  </a:schemeClr>
                </a:solidFill>
                <a:latin typeface="Consolas"/>
                <a:cs typeface="Consolas"/>
              </a:rPr>
              <a:t/>
            </a:r>
            <a:br>
              <a:rPr lang="en-US" sz="3300" dirty="0">
                <a:solidFill>
                  <a:schemeClr val="tx1">
                    <a:lumMod val="85000"/>
                    <a:lumOff val="15000"/>
                  </a:schemeClr>
                </a:solidFill>
                <a:latin typeface="Consolas"/>
                <a:cs typeface="Consolas"/>
              </a:rPr>
            </a:br>
            <a:endParaRPr lang="en-US" sz="3300" dirty="0"/>
          </a:p>
        </p:txBody>
      </p:sp>
      <p:sp>
        <p:nvSpPr>
          <p:cNvPr id="3" name="Content Placeholder 2"/>
          <p:cNvSpPr>
            <a:spLocks noGrp="1"/>
          </p:cNvSpPr>
          <p:nvPr>
            <p:ph idx="1"/>
          </p:nvPr>
        </p:nvSpPr>
        <p:spPr>
          <a:xfrm>
            <a:off x="365760" y="1771485"/>
            <a:ext cx="4101432" cy="4856747"/>
          </a:xfrm>
        </p:spPr>
        <p:txBody>
          <a:bodyPr>
            <a:normAutofit/>
          </a:bodyPr>
          <a:lstStyle/>
          <a:p>
            <a:pPr>
              <a:lnSpc>
                <a:spcPct val="130000"/>
              </a:lnSpc>
            </a:pPr>
            <a:r>
              <a:rPr lang="en-US" dirty="0"/>
              <a:t>Features Request</a:t>
            </a:r>
          </a:p>
          <a:p>
            <a:pPr>
              <a:lnSpc>
                <a:spcPct val="130000"/>
              </a:lnSpc>
            </a:pPr>
            <a:r>
              <a:rPr lang="en-US" dirty="0"/>
              <a:t>Bug reporting</a:t>
            </a:r>
          </a:p>
          <a:p>
            <a:pPr>
              <a:lnSpc>
                <a:spcPct val="130000"/>
              </a:lnSpc>
            </a:pPr>
            <a:r>
              <a:rPr lang="en-US" dirty="0" smtClean="0"/>
              <a:t>Link </a:t>
            </a:r>
            <a:r>
              <a:rPr lang="en-US" dirty="0"/>
              <a:t>to </a:t>
            </a:r>
            <a:r>
              <a:rPr lang="en-US" dirty="0" err="1"/>
              <a:t>github</a:t>
            </a:r>
            <a:endParaRPr lang="en-US" dirty="0"/>
          </a:p>
          <a:p>
            <a:pPr>
              <a:lnSpc>
                <a:spcPct val="130000"/>
              </a:lnSpc>
            </a:pPr>
            <a:r>
              <a:rPr lang="en-US" dirty="0" smtClean="0"/>
              <a:t>Discuss list</a:t>
            </a:r>
          </a:p>
          <a:p>
            <a:pPr>
              <a:lnSpc>
                <a:spcPct val="130000"/>
              </a:lnSpc>
            </a:pPr>
            <a:r>
              <a:rPr lang="en-US" dirty="0" smtClean="0"/>
              <a:t>Join the project</a:t>
            </a:r>
            <a:endParaRPr lang="en-US" dirty="0"/>
          </a:p>
        </p:txBody>
      </p:sp>
      <p:sp>
        <p:nvSpPr>
          <p:cNvPr id="4" name="Slide Number Placeholder 3"/>
          <p:cNvSpPr>
            <a:spLocks noGrp="1"/>
          </p:cNvSpPr>
          <p:nvPr>
            <p:ph type="sldNum" sz="quarter" idx="12"/>
          </p:nvPr>
        </p:nvSpPr>
        <p:spPr/>
        <p:txBody>
          <a:bodyPr/>
          <a:lstStyle/>
          <a:p>
            <a:fld id="{502431CD-A83D-384C-97C7-66FF0CCEF56F}" type="slidenum">
              <a:rPr lang="en-US" smtClean="0"/>
              <a:t>35</a:t>
            </a:fld>
            <a:endParaRPr lang="en-US" dirty="0"/>
          </a:p>
        </p:txBody>
      </p:sp>
      <p:sp>
        <p:nvSpPr>
          <p:cNvPr id="5" name="Content Placeholder 2"/>
          <p:cNvSpPr txBox="1">
            <a:spLocks/>
          </p:cNvSpPr>
          <p:nvPr/>
        </p:nvSpPr>
        <p:spPr>
          <a:xfrm>
            <a:off x="5697822" y="1686602"/>
            <a:ext cx="4101432" cy="494163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err="1" smtClean="0"/>
              <a:t>Dev</a:t>
            </a:r>
            <a:r>
              <a:rPr lang="en-US" dirty="0" smtClean="0"/>
              <a:t> Roadmap</a:t>
            </a:r>
            <a:endParaRPr lang="en-US" dirty="0"/>
          </a:p>
          <a:p>
            <a:pPr lvl="1"/>
            <a:r>
              <a:rPr lang="en-US" dirty="0" smtClean="0"/>
              <a:t>Reactive (</a:t>
            </a:r>
            <a:r>
              <a:rPr lang="en-US" dirty="0" err="1" smtClean="0"/>
              <a:t>microflow</a:t>
            </a:r>
            <a:r>
              <a:rPr lang="en-US" dirty="0" smtClean="0"/>
              <a:t>)        runtime</a:t>
            </a:r>
          </a:p>
          <a:p>
            <a:pPr lvl="1"/>
            <a:r>
              <a:rPr lang="en-US" dirty="0" smtClean="0"/>
              <a:t>Proactive (compilation) runtime </a:t>
            </a:r>
          </a:p>
          <a:p>
            <a:pPr lvl="1"/>
            <a:r>
              <a:rPr lang="en-US" dirty="0" smtClean="0"/>
              <a:t>Optimizations</a:t>
            </a:r>
          </a:p>
          <a:p>
            <a:pPr lvl="1"/>
            <a:r>
              <a:rPr lang="en-US" dirty="0" smtClean="0"/>
              <a:t>Caching</a:t>
            </a:r>
          </a:p>
          <a:p>
            <a:pPr lvl="1"/>
            <a:endParaRPr lang="en-US" dirty="0" smtClean="0"/>
          </a:p>
          <a:p>
            <a:pPr lvl="1"/>
            <a:endParaRPr lang="en-US" dirty="0"/>
          </a:p>
        </p:txBody>
      </p:sp>
    </p:spTree>
    <p:custDataLst>
      <p:tags r:id="rId1"/>
    </p:custDataLst>
    <p:extLst>
      <p:ext uri="{BB962C8B-B14F-4D97-AF65-F5344CB8AC3E}">
        <p14:creationId xmlns:p14="http://schemas.microsoft.com/office/powerpoint/2010/main" val="495026092"/>
      </p:ext>
    </p:extLst>
  </p:cSld>
  <p:clrMapOvr>
    <a:masterClrMapping/>
  </p:clrMapOvr>
  <mc:AlternateContent xmlns:mc="http://schemas.openxmlformats.org/markup-compatibility/2006" xmlns:p14="http://schemas.microsoft.com/office/powerpoint/2010/main">
    <mc:Choice Requires="p14">
      <p:transition spd="slow" p14:dur="2000" advTm="8656"/>
    </mc:Choice>
    <mc:Fallback xmlns="">
      <p:transition xmlns:p14="http://schemas.microsoft.com/office/powerpoint/2010/main" spd="slow" advTm="8656"/>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4138"/>
            <a:ext cx="8229600" cy="1143000"/>
          </a:xfrm>
        </p:spPr>
        <p:txBody>
          <a:bodyPr/>
          <a:lstStyle/>
          <a:p>
            <a:r>
              <a:rPr lang="en-US" dirty="0" smtClean="0"/>
              <a:t>Thanks for Listening!</a:t>
            </a:r>
            <a:endParaRPr lang="en-US" dirty="0"/>
          </a:p>
        </p:txBody>
      </p:sp>
      <p:sp>
        <p:nvSpPr>
          <p:cNvPr id="4" name="Slide Number Placeholder 3"/>
          <p:cNvSpPr>
            <a:spLocks noGrp="1"/>
          </p:cNvSpPr>
          <p:nvPr>
            <p:ph type="sldNum" sz="quarter" idx="12"/>
          </p:nvPr>
        </p:nvSpPr>
        <p:spPr/>
        <p:txBody>
          <a:bodyPr/>
          <a:lstStyle/>
          <a:p>
            <a:fld id="{502431CD-A83D-384C-97C7-66FF0CCEF56F}" type="slidenum">
              <a:rPr lang="en-US" smtClean="0"/>
              <a:t>36</a:t>
            </a:fld>
            <a:endParaRPr lang="en-US" dirty="0"/>
          </a:p>
        </p:txBody>
      </p:sp>
    </p:spTree>
    <p:extLst>
      <p:ext uri="{BB962C8B-B14F-4D97-AF65-F5344CB8AC3E}">
        <p14:creationId xmlns:p14="http://schemas.microsoft.com/office/powerpoint/2010/main" val="18469249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16567" y="274638"/>
            <a:ext cx="8229600" cy="1143000"/>
          </a:xfrm>
        </p:spPr>
        <p:txBody>
          <a:bodyPr>
            <a:normAutofit/>
          </a:bodyPr>
          <a:lstStyle/>
          <a:p>
            <a:r>
              <a:rPr lang="en-US" sz="4000" dirty="0" smtClean="0">
                <a:latin typeface="Helvetica" charset="0"/>
                <a:ea typeface="ＭＳ Ｐゴシック" charset="0"/>
                <a:cs typeface="ＭＳ Ｐゴシック" charset="0"/>
              </a:rPr>
              <a:t>Running Example Network</a:t>
            </a:r>
            <a:endParaRPr lang="en-US" sz="4000" dirty="0">
              <a:latin typeface="Helvetica" charset="0"/>
              <a:ea typeface="ＭＳ Ｐゴシック" charset="0"/>
              <a:cs typeface="ＭＳ Ｐゴシック" charset="0"/>
            </a:endParaRPr>
          </a:p>
        </p:txBody>
      </p:sp>
      <p:sp>
        <p:nvSpPr>
          <p:cNvPr id="15" name="Slide Number Placeholder 3"/>
          <p:cNvSpPr>
            <a:spLocks noGrp="1"/>
          </p:cNvSpPr>
          <p:nvPr>
            <p:ph type="sldNum" sz="quarter" idx="12"/>
          </p:nvPr>
        </p:nvSpPr>
        <p:spPr>
          <a:xfrm>
            <a:off x="6553200" y="6356350"/>
            <a:ext cx="2133600" cy="365125"/>
          </a:xfrm>
        </p:spPr>
        <p:txBody>
          <a:bodyPr/>
          <a:lstStyle/>
          <a:p>
            <a:fld id="{502431CD-A83D-384C-97C7-66FF0CCEF56F}" type="slidenum">
              <a:rPr lang="en-US" smtClean="0"/>
              <a:t>4</a:t>
            </a:fld>
            <a:endParaRPr lang="en-US" dirty="0"/>
          </a:p>
        </p:txBody>
      </p:sp>
      <p:sp>
        <p:nvSpPr>
          <p:cNvPr id="17" name="TextBox 16"/>
          <p:cNvSpPr txBox="1"/>
          <p:nvPr/>
        </p:nvSpPr>
        <p:spPr>
          <a:xfrm>
            <a:off x="869540" y="3859969"/>
            <a:ext cx="1750224" cy="646331"/>
          </a:xfrm>
          <a:prstGeom prst="rect">
            <a:avLst/>
          </a:prstGeom>
          <a:noFill/>
        </p:spPr>
        <p:txBody>
          <a:bodyPr wrap="none" rtlCol="0">
            <a:spAutoFit/>
          </a:bodyPr>
          <a:lstStyle/>
          <a:p>
            <a:r>
              <a:rPr lang="en-US" sz="3600" dirty="0" smtClean="0"/>
              <a:t>Internet</a:t>
            </a:r>
            <a:endParaRPr lang="en-US" sz="3600" dirty="0"/>
          </a:p>
        </p:txBody>
      </p:sp>
      <p:cxnSp>
        <p:nvCxnSpPr>
          <p:cNvPr id="18" name="Straight Arrow Connector 17"/>
          <p:cNvCxnSpPr>
            <a:stCxn id="17" idx="2"/>
            <a:endCxn id="91" idx="0"/>
          </p:cNvCxnSpPr>
          <p:nvPr/>
        </p:nvCxnSpPr>
        <p:spPr>
          <a:xfrm>
            <a:off x="1744652" y="4506300"/>
            <a:ext cx="106612" cy="51919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109869" y="3074493"/>
            <a:ext cx="1775246" cy="646331"/>
          </a:xfrm>
          <a:prstGeom prst="rect">
            <a:avLst/>
          </a:prstGeom>
          <a:noFill/>
        </p:spPr>
        <p:txBody>
          <a:bodyPr wrap="none" rtlCol="0">
            <a:spAutoFit/>
          </a:bodyPr>
          <a:lstStyle/>
          <a:p>
            <a:pPr algn="ctr"/>
            <a:r>
              <a:rPr lang="en-US" sz="3600" dirty="0" smtClean="0"/>
              <a:t>Servers</a:t>
            </a:r>
            <a:endParaRPr lang="en-US" sz="3600" dirty="0"/>
          </a:p>
        </p:txBody>
      </p:sp>
      <p:cxnSp>
        <p:nvCxnSpPr>
          <p:cNvPr id="29" name="Straight Arrow Connector 28"/>
          <p:cNvCxnSpPr/>
          <p:nvPr/>
        </p:nvCxnSpPr>
        <p:spPr>
          <a:xfrm flipH="1">
            <a:off x="7725769" y="3683000"/>
            <a:ext cx="287598" cy="7112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4" name="Rounded Rectangle 83"/>
          <p:cNvSpPr>
            <a:spLocks noChangeAspect="1"/>
          </p:cNvSpPr>
          <p:nvPr/>
        </p:nvSpPr>
        <p:spPr>
          <a:xfrm>
            <a:off x="3756395" y="4905675"/>
            <a:ext cx="1295363" cy="1186296"/>
          </a:xfrm>
          <a:prstGeom prst="roundRect">
            <a:avLst/>
          </a:prstGeom>
          <a:solidFill>
            <a:srgbClr val="A6A6A6"/>
          </a:solidFill>
          <a:ln w="127000">
            <a:solidFill>
              <a:srgbClr val="A6A6A6"/>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85" name="Picture 84" descr="1234405093667521867buggi_server_1.svg.hi.png"/>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7068243" y="5651900"/>
            <a:ext cx="678440" cy="895468"/>
          </a:xfrm>
          <a:prstGeom prst="rect">
            <a:avLst/>
          </a:prstGeom>
        </p:spPr>
      </p:pic>
      <p:pic>
        <p:nvPicPr>
          <p:cNvPr id="86" name="Picture 85" descr="1234405093667521867buggi_server_1.svg.hi.png"/>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7047329" y="4506300"/>
            <a:ext cx="678440" cy="895468"/>
          </a:xfrm>
          <a:prstGeom prst="rect">
            <a:avLst/>
          </a:prstGeom>
        </p:spPr>
      </p:pic>
      <p:cxnSp>
        <p:nvCxnSpPr>
          <p:cNvPr id="87" name="Straight Connector 86"/>
          <p:cNvCxnSpPr/>
          <p:nvPr/>
        </p:nvCxnSpPr>
        <p:spPr>
          <a:xfrm flipH="1" flipV="1">
            <a:off x="5647519" y="5868739"/>
            <a:ext cx="1282388" cy="182919"/>
          </a:xfrm>
          <a:prstGeom prst="line">
            <a:avLst/>
          </a:prstGeom>
          <a:ln w="50800">
            <a:solidFill>
              <a:schemeClr val="bg1">
                <a:lumMod val="5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H="1">
            <a:off x="5643517" y="5025494"/>
            <a:ext cx="1286390" cy="188201"/>
          </a:xfrm>
          <a:prstGeom prst="line">
            <a:avLst/>
          </a:prstGeom>
          <a:ln w="50800">
            <a:solidFill>
              <a:schemeClr val="bg1">
                <a:lumMod val="50000"/>
              </a:schemeClr>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91" name="Picture 90" descr="cloud.png"/>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1213343" y="5025494"/>
            <a:ext cx="1275842" cy="1003614"/>
          </a:xfrm>
          <a:prstGeom prst="rect">
            <a:avLst/>
          </a:prstGeom>
        </p:spPr>
      </p:pic>
      <p:cxnSp>
        <p:nvCxnSpPr>
          <p:cNvPr id="98" name="Straight Connector 97"/>
          <p:cNvCxnSpPr/>
          <p:nvPr/>
        </p:nvCxnSpPr>
        <p:spPr>
          <a:xfrm flipH="1">
            <a:off x="2619764" y="5499340"/>
            <a:ext cx="591265" cy="0"/>
          </a:xfrm>
          <a:prstGeom prst="line">
            <a:avLst/>
          </a:prstGeom>
          <a:ln w="50800">
            <a:solidFill>
              <a:schemeClr val="bg1">
                <a:lumMod val="50000"/>
              </a:schemeClr>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99" name="TextBox 98"/>
          <p:cNvSpPr txBox="1"/>
          <p:nvPr/>
        </p:nvSpPr>
        <p:spPr>
          <a:xfrm>
            <a:off x="7132592" y="5668896"/>
            <a:ext cx="466694" cy="707886"/>
          </a:xfrm>
          <a:prstGeom prst="rect">
            <a:avLst/>
          </a:prstGeom>
          <a:noFill/>
        </p:spPr>
        <p:txBody>
          <a:bodyPr wrap="none" rtlCol="0">
            <a:spAutoFit/>
          </a:bodyPr>
          <a:lstStyle/>
          <a:p>
            <a:r>
              <a:rPr lang="en-US" sz="4000" dirty="0" smtClean="0">
                <a:solidFill>
                  <a:schemeClr val="bg1"/>
                </a:solidFill>
                <a:latin typeface="Consolas"/>
                <a:cs typeface="Consolas"/>
              </a:rPr>
              <a:t>B</a:t>
            </a:r>
            <a:endParaRPr lang="en-US" sz="4000" dirty="0">
              <a:solidFill>
                <a:schemeClr val="bg1"/>
              </a:solidFill>
              <a:latin typeface="Consolas"/>
              <a:cs typeface="Consolas"/>
            </a:endParaRPr>
          </a:p>
        </p:txBody>
      </p:sp>
      <p:sp>
        <p:nvSpPr>
          <p:cNvPr id="100" name="TextBox 99"/>
          <p:cNvSpPr txBox="1"/>
          <p:nvPr/>
        </p:nvSpPr>
        <p:spPr>
          <a:xfrm>
            <a:off x="7094979" y="4526194"/>
            <a:ext cx="479618" cy="707886"/>
          </a:xfrm>
          <a:prstGeom prst="rect">
            <a:avLst/>
          </a:prstGeom>
          <a:noFill/>
        </p:spPr>
        <p:txBody>
          <a:bodyPr wrap="none" rtlCol="0">
            <a:spAutoFit/>
          </a:bodyPr>
          <a:lstStyle/>
          <a:p>
            <a:r>
              <a:rPr lang="en-US" sz="4000" dirty="0">
                <a:solidFill>
                  <a:schemeClr val="bg1"/>
                </a:solidFill>
                <a:latin typeface="Consolas"/>
                <a:cs typeface="Consolas"/>
              </a:rPr>
              <a:t>A</a:t>
            </a:r>
          </a:p>
        </p:txBody>
      </p:sp>
      <p:sp>
        <p:nvSpPr>
          <p:cNvPr id="58" name="TextBox 57"/>
          <p:cNvSpPr txBox="1"/>
          <p:nvPr/>
        </p:nvSpPr>
        <p:spPr>
          <a:xfrm>
            <a:off x="3288638" y="5213695"/>
            <a:ext cx="398629" cy="553998"/>
          </a:xfrm>
          <a:prstGeom prst="rect">
            <a:avLst/>
          </a:prstGeom>
          <a:noFill/>
        </p:spPr>
        <p:txBody>
          <a:bodyPr wrap="none" rtlCol="0">
            <a:spAutoFit/>
          </a:bodyPr>
          <a:lstStyle/>
          <a:p>
            <a:r>
              <a:rPr lang="en-US" sz="3000" b="1" dirty="0" smtClean="0">
                <a:latin typeface="Consolas"/>
                <a:cs typeface="Consolas"/>
              </a:rPr>
              <a:t>1</a:t>
            </a:r>
            <a:endParaRPr lang="en-US" sz="3000" b="1" dirty="0">
              <a:latin typeface="Consolas"/>
              <a:cs typeface="Consolas"/>
            </a:endParaRPr>
          </a:p>
        </p:txBody>
      </p:sp>
      <p:sp>
        <p:nvSpPr>
          <p:cNvPr id="108" name="TextBox 107"/>
          <p:cNvSpPr txBox="1"/>
          <p:nvPr/>
        </p:nvSpPr>
        <p:spPr>
          <a:xfrm>
            <a:off x="5131020" y="4907845"/>
            <a:ext cx="396187" cy="553998"/>
          </a:xfrm>
          <a:prstGeom prst="rect">
            <a:avLst/>
          </a:prstGeom>
          <a:noFill/>
        </p:spPr>
        <p:txBody>
          <a:bodyPr wrap="none" rtlCol="0">
            <a:spAutoFit/>
          </a:bodyPr>
          <a:lstStyle/>
          <a:p>
            <a:r>
              <a:rPr lang="en-US" sz="3000" b="1" dirty="0">
                <a:latin typeface="Consolas"/>
                <a:cs typeface="Consolas"/>
              </a:rPr>
              <a:t>2</a:t>
            </a:r>
          </a:p>
        </p:txBody>
      </p:sp>
      <p:sp>
        <p:nvSpPr>
          <p:cNvPr id="110" name="TextBox 109"/>
          <p:cNvSpPr txBox="1"/>
          <p:nvPr/>
        </p:nvSpPr>
        <p:spPr>
          <a:xfrm>
            <a:off x="5138798" y="5497660"/>
            <a:ext cx="396187" cy="553998"/>
          </a:xfrm>
          <a:prstGeom prst="rect">
            <a:avLst/>
          </a:prstGeom>
          <a:noFill/>
        </p:spPr>
        <p:txBody>
          <a:bodyPr wrap="none" rtlCol="0">
            <a:spAutoFit/>
          </a:bodyPr>
          <a:lstStyle/>
          <a:p>
            <a:r>
              <a:rPr lang="en-US" sz="3000" b="1" dirty="0" smtClean="0">
                <a:latin typeface="Consolas"/>
                <a:cs typeface="Consolas"/>
              </a:rPr>
              <a:t>3</a:t>
            </a:r>
            <a:endParaRPr lang="en-US" sz="3000" b="1" dirty="0">
              <a:latin typeface="Consolas"/>
              <a:cs typeface="Consolas"/>
            </a:endParaRPr>
          </a:p>
        </p:txBody>
      </p:sp>
      <p:sp>
        <p:nvSpPr>
          <p:cNvPr id="28" name="TextBox 27"/>
          <p:cNvSpPr txBox="1"/>
          <p:nvPr/>
        </p:nvSpPr>
        <p:spPr>
          <a:xfrm>
            <a:off x="2996112" y="2814860"/>
            <a:ext cx="2647405" cy="1046440"/>
          </a:xfrm>
          <a:prstGeom prst="rect">
            <a:avLst/>
          </a:prstGeom>
          <a:noFill/>
        </p:spPr>
        <p:txBody>
          <a:bodyPr wrap="none" rtlCol="0">
            <a:spAutoFit/>
          </a:bodyPr>
          <a:lstStyle/>
          <a:p>
            <a:pPr algn="ctr"/>
            <a:r>
              <a:rPr lang="en-US" sz="3600" dirty="0" smtClean="0"/>
              <a:t>SDN Switch</a:t>
            </a:r>
          </a:p>
          <a:p>
            <a:pPr algn="ctr"/>
            <a:r>
              <a:rPr lang="en-US" sz="2600" dirty="0" smtClean="0"/>
              <a:t>w/ labeled ports</a:t>
            </a:r>
            <a:endParaRPr lang="en-US" sz="2600" dirty="0"/>
          </a:p>
        </p:txBody>
      </p:sp>
      <p:cxnSp>
        <p:nvCxnSpPr>
          <p:cNvPr id="32" name="Straight Arrow Connector 31"/>
          <p:cNvCxnSpPr/>
          <p:nvPr/>
        </p:nvCxnSpPr>
        <p:spPr>
          <a:xfrm flipH="1">
            <a:off x="7746683" y="3683000"/>
            <a:ext cx="266684" cy="19689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4302364" y="3861300"/>
            <a:ext cx="0" cy="797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0749800"/>
      </p:ext>
    </p:extLst>
  </p:cSld>
  <p:clrMapOvr>
    <a:masterClrMapping/>
  </p:clrMapOvr>
  <mc:AlternateContent xmlns:mc="http://schemas.openxmlformats.org/markup-compatibility/2006" xmlns:p14="http://schemas.microsoft.com/office/powerpoint/2010/main">
    <mc:Choice Requires="p14">
      <p:transition spd="slow" p14:dur="2000" advTm="27745"/>
    </mc:Choice>
    <mc:Fallback xmlns="">
      <p:transition xmlns:p14="http://schemas.microsoft.com/office/powerpoint/2010/main" spd="slow" advTm="27745"/>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nvSpPr>
        <p:spPr>
          <a:xfrm>
            <a:off x="112927" y="3443020"/>
            <a:ext cx="4752398" cy="1200329"/>
          </a:xfrm>
          <a:prstGeom prst="rect">
            <a:avLst/>
          </a:prstGeom>
          <a:noFill/>
        </p:spPr>
        <p:txBody>
          <a:bodyPr wrap="none" rtlCol="0">
            <a:spAutoFit/>
          </a:bodyPr>
          <a:lstStyle/>
          <a:p>
            <a:r>
              <a:rPr lang="en-US" sz="3600" dirty="0" smtClean="0"/>
              <a:t>Counters for each rule </a:t>
            </a:r>
          </a:p>
          <a:p>
            <a:r>
              <a:rPr lang="en-US" sz="3600" dirty="0" smtClean="0"/>
              <a:t>- #bytes, #packets </a:t>
            </a:r>
            <a:endParaRPr lang="en-US" sz="3600" dirty="0"/>
          </a:p>
        </p:txBody>
      </p:sp>
      <p:sp>
        <p:nvSpPr>
          <p:cNvPr id="26626" name="Title 1"/>
          <p:cNvSpPr>
            <a:spLocks noGrp="1"/>
          </p:cNvSpPr>
          <p:nvPr>
            <p:ph type="title"/>
          </p:nvPr>
        </p:nvSpPr>
        <p:spPr>
          <a:xfrm>
            <a:off x="500692" y="274638"/>
            <a:ext cx="8229600" cy="1143000"/>
          </a:xfrm>
        </p:spPr>
        <p:txBody>
          <a:bodyPr>
            <a:normAutofit/>
          </a:bodyPr>
          <a:lstStyle/>
          <a:p>
            <a:r>
              <a:rPr lang="en-US" sz="4000" dirty="0" smtClean="0">
                <a:ea typeface="ＭＳ Ｐゴシック" charset="0"/>
                <a:cs typeface="ＭＳ Ｐゴシック" charset="0"/>
              </a:rPr>
              <a:t>Programming in</a:t>
            </a:r>
            <a:r>
              <a:rPr lang="en-US" sz="4000" dirty="0" smtClean="0">
                <a:latin typeface="Helvetica" charset="0"/>
                <a:ea typeface="ＭＳ Ｐゴシック" charset="0"/>
                <a:cs typeface="ＭＳ Ｐゴシック" charset="0"/>
              </a:rPr>
              <a:t> </a:t>
            </a:r>
            <a:r>
              <a:rPr lang="en-US" sz="4000" dirty="0" err="1" smtClean="0">
                <a:latin typeface="Consolas"/>
                <a:ea typeface="ＭＳ Ｐゴシック" charset="0"/>
                <a:cs typeface="Consolas"/>
              </a:rPr>
              <a:t>OpenFlow</a:t>
            </a:r>
            <a:endParaRPr lang="en-US" sz="4000" dirty="0">
              <a:latin typeface="Consolas"/>
              <a:ea typeface="ＭＳ Ｐゴシック" charset="0"/>
              <a:cs typeface="Consolas"/>
            </a:endParaRPr>
          </a:p>
        </p:txBody>
      </p:sp>
      <p:sp>
        <p:nvSpPr>
          <p:cNvPr id="15" name="Slide Number Placeholder 3"/>
          <p:cNvSpPr>
            <a:spLocks noGrp="1"/>
          </p:cNvSpPr>
          <p:nvPr>
            <p:ph type="sldNum" sz="quarter" idx="12"/>
          </p:nvPr>
        </p:nvSpPr>
        <p:spPr>
          <a:xfrm>
            <a:off x="6553200" y="6356350"/>
            <a:ext cx="2133600" cy="365125"/>
          </a:xfrm>
        </p:spPr>
        <p:txBody>
          <a:bodyPr/>
          <a:lstStyle/>
          <a:p>
            <a:fld id="{502431CD-A83D-384C-97C7-66FF0CCEF56F}" type="slidenum">
              <a:rPr lang="en-US" smtClean="0"/>
              <a:t>5</a:t>
            </a:fld>
            <a:endParaRPr lang="en-US" dirty="0"/>
          </a:p>
        </p:txBody>
      </p:sp>
      <p:sp>
        <p:nvSpPr>
          <p:cNvPr id="17" name="TextBox 16"/>
          <p:cNvSpPr txBox="1"/>
          <p:nvPr/>
        </p:nvSpPr>
        <p:spPr>
          <a:xfrm>
            <a:off x="4960311" y="3113815"/>
            <a:ext cx="1673129" cy="646331"/>
          </a:xfrm>
          <a:prstGeom prst="rect">
            <a:avLst/>
          </a:prstGeom>
          <a:noFill/>
        </p:spPr>
        <p:txBody>
          <a:bodyPr wrap="none" rtlCol="0">
            <a:spAutoFit/>
          </a:bodyPr>
          <a:lstStyle/>
          <a:p>
            <a:r>
              <a:rPr lang="en-US" sz="3600" dirty="0" smtClean="0"/>
              <a:t>Pattern</a:t>
            </a:r>
            <a:endParaRPr lang="en-US" sz="3600" dirty="0"/>
          </a:p>
        </p:txBody>
      </p:sp>
      <p:cxnSp>
        <p:nvCxnSpPr>
          <p:cNvPr id="18" name="Straight Arrow Connector 17"/>
          <p:cNvCxnSpPr/>
          <p:nvPr/>
        </p:nvCxnSpPr>
        <p:spPr>
          <a:xfrm flipV="1">
            <a:off x="5773409" y="2927687"/>
            <a:ext cx="0" cy="30747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139904" y="3127183"/>
            <a:ext cx="1480594" cy="646331"/>
          </a:xfrm>
          <a:prstGeom prst="rect">
            <a:avLst/>
          </a:prstGeom>
          <a:noFill/>
        </p:spPr>
        <p:txBody>
          <a:bodyPr wrap="none" rtlCol="0">
            <a:spAutoFit/>
          </a:bodyPr>
          <a:lstStyle/>
          <a:p>
            <a:r>
              <a:rPr lang="en-US" sz="3600" dirty="0" smtClean="0"/>
              <a:t>Action</a:t>
            </a:r>
            <a:endParaRPr lang="en-US" sz="3600" dirty="0"/>
          </a:p>
        </p:txBody>
      </p:sp>
      <p:sp>
        <p:nvSpPr>
          <p:cNvPr id="22" name="TextBox 21"/>
          <p:cNvSpPr txBox="1"/>
          <p:nvPr/>
        </p:nvSpPr>
        <p:spPr>
          <a:xfrm>
            <a:off x="572070" y="1822466"/>
            <a:ext cx="1621057" cy="646331"/>
          </a:xfrm>
          <a:prstGeom prst="rect">
            <a:avLst/>
          </a:prstGeom>
          <a:noFill/>
        </p:spPr>
        <p:txBody>
          <a:bodyPr wrap="none" rtlCol="0">
            <a:spAutoFit/>
          </a:bodyPr>
          <a:lstStyle/>
          <a:p>
            <a:r>
              <a:rPr lang="en-US" sz="3600" dirty="0" smtClean="0"/>
              <a:t>Priority </a:t>
            </a:r>
          </a:p>
        </p:txBody>
      </p:sp>
      <p:cxnSp>
        <p:nvCxnSpPr>
          <p:cNvPr id="29" name="Straight Arrow Connector 28"/>
          <p:cNvCxnSpPr/>
          <p:nvPr/>
        </p:nvCxnSpPr>
        <p:spPr>
          <a:xfrm flipV="1">
            <a:off x="7904273" y="2919671"/>
            <a:ext cx="0" cy="30747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864648" y="3824345"/>
            <a:ext cx="3586686" cy="707886"/>
          </a:xfrm>
          <a:prstGeom prst="rect">
            <a:avLst/>
          </a:prstGeom>
          <a:noFill/>
        </p:spPr>
        <p:txBody>
          <a:bodyPr wrap="none" rtlCol="0">
            <a:spAutoFit/>
          </a:bodyPr>
          <a:lstStyle/>
          <a:p>
            <a:r>
              <a:rPr lang="en-US" sz="4000" b="1" i="1" dirty="0" smtClean="0">
                <a:solidFill>
                  <a:srgbClr val="FF0000"/>
                </a:solidFill>
              </a:rPr>
              <a:t>Route</a:t>
            </a:r>
            <a:r>
              <a:rPr lang="en-US" sz="4000" b="1" dirty="0" smtClean="0">
                <a:solidFill>
                  <a:srgbClr val="FF0000"/>
                </a:solidFill>
              </a:rPr>
              <a:t>: IP/</a:t>
            </a:r>
            <a:r>
              <a:rPr lang="en-US" sz="4000" b="1" dirty="0" err="1" smtClean="0">
                <a:solidFill>
                  <a:srgbClr val="FF0000"/>
                </a:solidFill>
              </a:rPr>
              <a:t>fwd</a:t>
            </a:r>
            <a:endParaRPr lang="en-US" sz="4000" b="1" i="1" dirty="0">
              <a:solidFill>
                <a:srgbClr val="FF0000"/>
              </a:solidFill>
            </a:endParaRPr>
          </a:p>
        </p:txBody>
      </p:sp>
      <p:sp>
        <p:nvSpPr>
          <p:cNvPr id="84" name="Rounded Rectangle 83"/>
          <p:cNvSpPr>
            <a:spLocks noChangeAspect="1"/>
          </p:cNvSpPr>
          <p:nvPr/>
        </p:nvSpPr>
        <p:spPr>
          <a:xfrm>
            <a:off x="3756395" y="4905675"/>
            <a:ext cx="1295363" cy="1186296"/>
          </a:xfrm>
          <a:prstGeom prst="roundRect">
            <a:avLst/>
          </a:prstGeom>
          <a:solidFill>
            <a:srgbClr val="A6A6A6"/>
          </a:solidFill>
          <a:ln w="127000">
            <a:solidFill>
              <a:srgbClr val="A6A6A6"/>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85" name="Picture 84" descr="1234405093667521867buggi_server_1.svg.hi.png"/>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7068243" y="5651900"/>
            <a:ext cx="678440" cy="895468"/>
          </a:xfrm>
          <a:prstGeom prst="rect">
            <a:avLst/>
          </a:prstGeom>
        </p:spPr>
      </p:pic>
      <p:pic>
        <p:nvPicPr>
          <p:cNvPr id="86" name="Picture 85" descr="1234405093667521867buggi_server_1.svg.hi.png"/>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7047329" y="4506300"/>
            <a:ext cx="678440" cy="895468"/>
          </a:xfrm>
          <a:prstGeom prst="rect">
            <a:avLst/>
          </a:prstGeom>
        </p:spPr>
      </p:pic>
      <p:cxnSp>
        <p:nvCxnSpPr>
          <p:cNvPr id="87" name="Straight Connector 86"/>
          <p:cNvCxnSpPr/>
          <p:nvPr/>
        </p:nvCxnSpPr>
        <p:spPr>
          <a:xfrm flipH="1" flipV="1">
            <a:off x="5647519" y="5868739"/>
            <a:ext cx="1282388" cy="182919"/>
          </a:xfrm>
          <a:prstGeom prst="line">
            <a:avLst/>
          </a:prstGeom>
          <a:ln w="50800">
            <a:solidFill>
              <a:schemeClr val="bg1">
                <a:lumMod val="5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H="1">
            <a:off x="5643517" y="5025494"/>
            <a:ext cx="1286390" cy="188201"/>
          </a:xfrm>
          <a:prstGeom prst="line">
            <a:avLst/>
          </a:prstGeom>
          <a:ln w="50800">
            <a:solidFill>
              <a:schemeClr val="bg1">
                <a:lumMod val="50000"/>
              </a:schemeClr>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91" name="Picture 90" descr="cloud.png"/>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1213343" y="5025494"/>
            <a:ext cx="1275842" cy="1003614"/>
          </a:xfrm>
          <a:prstGeom prst="rect">
            <a:avLst/>
          </a:prstGeom>
        </p:spPr>
      </p:pic>
      <p:cxnSp>
        <p:nvCxnSpPr>
          <p:cNvPr id="98" name="Straight Connector 97"/>
          <p:cNvCxnSpPr/>
          <p:nvPr/>
        </p:nvCxnSpPr>
        <p:spPr>
          <a:xfrm flipH="1">
            <a:off x="2619764" y="5499340"/>
            <a:ext cx="591265" cy="0"/>
          </a:xfrm>
          <a:prstGeom prst="line">
            <a:avLst/>
          </a:prstGeom>
          <a:ln w="50800">
            <a:solidFill>
              <a:schemeClr val="bg1">
                <a:lumMod val="50000"/>
              </a:schemeClr>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99" name="TextBox 98"/>
          <p:cNvSpPr txBox="1"/>
          <p:nvPr/>
        </p:nvSpPr>
        <p:spPr>
          <a:xfrm>
            <a:off x="7132592" y="5668896"/>
            <a:ext cx="466694" cy="707886"/>
          </a:xfrm>
          <a:prstGeom prst="rect">
            <a:avLst/>
          </a:prstGeom>
          <a:noFill/>
        </p:spPr>
        <p:txBody>
          <a:bodyPr wrap="none" rtlCol="0">
            <a:spAutoFit/>
          </a:bodyPr>
          <a:lstStyle/>
          <a:p>
            <a:r>
              <a:rPr lang="en-US" sz="4000" dirty="0" smtClean="0">
                <a:solidFill>
                  <a:schemeClr val="bg1"/>
                </a:solidFill>
                <a:latin typeface="Consolas"/>
                <a:cs typeface="Consolas"/>
              </a:rPr>
              <a:t>B</a:t>
            </a:r>
            <a:endParaRPr lang="en-US" sz="4000" dirty="0">
              <a:solidFill>
                <a:schemeClr val="bg1"/>
              </a:solidFill>
              <a:latin typeface="Consolas"/>
              <a:cs typeface="Consolas"/>
            </a:endParaRPr>
          </a:p>
        </p:txBody>
      </p:sp>
      <p:sp>
        <p:nvSpPr>
          <p:cNvPr id="100" name="TextBox 99"/>
          <p:cNvSpPr txBox="1"/>
          <p:nvPr/>
        </p:nvSpPr>
        <p:spPr>
          <a:xfrm>
            <a:off x="7094979" y="4526194"/>
            <a:ext cx="479618" cy="707886"/>
          </a:xfrm>
          <a:prstGeom prst="rect">
            <a:avLst/>
          </a:prstGeom>
          <a:noFill/>
        </p:spPr>
        <p:txBody>
          <a:bodyPr wrap="none" rtlCol="0">
            <a:spAutoFit/>
          </a:bodyPr>
          <a:lstStyle/>
          <a:p>
            <a:r>
              <a:rPr lang="en-US" sz="4000" dirty="0">
                <a:solidFill>
                  <a:schemeClr val="bg1"/>
                </a:solidFill>
                <a:latin typeface="Consolas"/>
                <a:cs typeface="Consolas"/>
              </a:rPr>
              <a:t>A</a:t>
            </a:r>
          </a:p>
        </p:txBody>
      </p:sp>
      <p:sp>
        <p:nvSpPr>
          <p:cNvPr id="58" name="TextBox 57"/>
          <p:cNvSpPr txBox="1"/>
          <p:nvPr/>
        </p:nvSpPr>
        <p:spPr>
          <a:xfrm>
            <a:off x="3288638" y="5213695"/>
            <a:ext cx="398629" cy="553998"/>
          </a:xfrm>
          <a:prstGeom prst="rect">
            <a:avLst/>
          </a:prstGeom>
          <a:noFill/>
        </p:spPr>
        <p:txBody>
          <a:bodyPr wrap="none" rtlCol="0">
            <a:spAutoFit/>
          </a:bodyPr>
          <a:lstStyle/>
          <a:p>
            <a:r>
              <a:rPr lang="en-US" sz="3000" b="1" dirty="0" smtClean="0">
                <a:latin typeface="Consolas"/>
                <a:cs typeface="Consolas"/>
              </a:rPr>
              <a:t>1</a:t>
            </a:r>
            <a:endParaRPr lang="en-US" sz="3000" b="1" dirty="0">
              <a:latin typeface="Consolas"/>
              <a:cs typeface="Consolas"/>
            </a:endParaRPr>
          </a:p>
        </p:txBody>
      </p:sp>
      <p:sp>
        <p:nvSpPr>
          <p:cNvPr id="108" name="TextBox 107"/>
          <p:cNvSpPr txBox="1"/>
          <p:nvPr/>
        </p:nvSpPr>
        <p:spPr>
          <a:xfrm>
            <a:off x="5131020" y="4907845"/>
            <a:ext cx="396187" cy="553998"/>
          </a:xfrm>
          <a:prstGeom prst="rect">
            <a:avLst/>
          </a:prstGeom>
          <a:noFill/>
        </p:spPr>
        <p:txBody>
          <a:bodyPr wrap="none" rtlCol="0">
            <a:spAutoFit/>
          </a:bodyPr>
          <a:lstStyle/>
          <a:p>
            <a:r>
              <a:rPr lang="en-US" sz="3000" b="1" dirty="0">
                <a:latin typeface="Consolas"/>
                <a:cs typeface="Consolas"/>
              </a:rPr>
              <a:t>2</a:t>
            </a:r>
          </a:p>
        </p:txBody>
      </p:sp>
      <p:sp>
        <p:nvSpPr>
          <p:cNvPr id="110" name="TextBox 109"/>
          <p:cNvSpPr txBox="1"/>
          <p:nvPr/>
        </p:nvSpPr>
        <p:spPr>
          <a:xfrm>
            <a:off x="5138798" y="5497660"/>
            <a:ext cx="396187" cy="553998"/>
          </a:xfrm>
          <a:prstGeom prst="rect">
            <a:avLst/>
          </a:prstGeom>
          <a:noFill/>
        </p:spPr>
        <p:txBody>
          <a:bodyPr wrap="none" rtlCol="0">
            <a:spAutoFit/>
          </a:bodyPr>
          <a:lstStyle/>
          <a:p>
            <a:r>
              <a:rPr lang="en-US" sz="3000" b="1" dirty="0" smtClean="0">
                <a:latin typeface="Consolas"/>
                <a:cs typeface="Consolas"/>
              </a:rPr>
              <a:t>3</a:t>
            </a:r>
            <a:endParaRPr lang="en-US" sz="3000" b="1" dirty="0">
              <a:latin typeface="Consolas"/>
              <a:cs typeface="Consolas"/>
            </a:endParaRPr>
          </a:p>
        </p:txBody>
      </p:sp>
      <p:cxnSp>
        <p:nvCxnSpPr>
          <p:cNvPr id="30" name="Straight Arrow Connector 29"/>
          <p:cNvCxnSpPr/>
          <p:nvPr/>
        </p:nvCxnSpPr>
        <p:spPr>
          <a:xfrm flipV="1">
            <a:off x="2277142" y="1768929"/>
            <a:ext cx="1479253" cy="36924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 name="Straight Arrow Connector 3"/>
          <p:cNvCxnSpPr/>
          <p:nvPr/>
        </p:nvCxnSpPr>
        <p:spPr>
          <a:xfrm flipV="1">
            <a:off x="4865325" y="4877833"/>
            <a:ext cx="1502818" cy="220311"/>
          </a:xfrm>
          <a:prstGeom prst="straightConnector1">
            <a:avLst/>
          </a:prstGeom>
          <a:ln w="63500">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4845469" y="5928219"/>
            <a:ext cx="1441031" cy="225993"/>
          </a:xfrm>
          <a:prstGeom prst="straightConnector1">
            <a:avLst/>
          </a:prstGeom>
          <a:ln w="63500">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a:off x="2579761" y="5766946"/>
            <a:ext cx="1245089" cy="0"/>
          </a:xfrm>
          <a:prstGeom prst="straightConnector1">
            <a:avLst/>
          </a:prstGeom>
          <a:ln w="63500">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3955143" y="1440952"/>
            <a:ext cx="5099334" cy="1384995"/>
          </a:xfrm>
          <a:prstGeom prst="rect">
            <a:avLst/>
          </a:prstGeom>
          <a:solidFill>
            <a:srgbClr val="008000">
              <a:alpha val="50000"/>
            </a:srgbClr>
          </a:solidFill>
        </p:spPr>
        <p:txBody>
          <a:bodyPr wrap="square" rtlCol="0">
            <a:spAutoFit/>
          </a:bodyPr>
          <a:lstStyle/>
          <a:p>
            <a:r>
              <a:rPr lang="en-US" sz="2800" dirty="0">
                <a:solidFill>
                  <a:srgbClr val="000000"/>
                </a:solidFill>
                <a:latin typeface="Consolas"/>
                <a:cs typeface="Consolas"/>
              </a:rPr>
              <a:t>2</a:t>
            </a:r>
            <a:r>
              <a:rPr lang="en-US" sz="2800" dirty="0" smtClean="0">
                <a:solidFill>
                  <a:srgbClr val="000000"/>
                </a:solidFill>
                <a:latin typeface="Consolas"/>
                <a:cs typeface="Consolas"/>
              </a:rPr>
              <a:t>:match(</a:t>
            </a:r>
            <a:r>
              <a:rPr lang="en-US" sz="2800" dirty="0" err="1" smtClean="0">
                <a:solidFill>
                  <a:srgbClr val="000000"/>
                </a:solidFill>
                <a:latin typeface="Consolas"/>
                <a:cs typeface="Consolas"/>
              </a:rPr>
              <a:t>dstip</a:t>
            </a:r>
            <a:r>
              <a:rPr lang="en-US" sz="2800" dirty="0" smtClean="0">
                <a:solidFill>
                  <a:srgbClr val="000000"/>
                </a:solidFill>
                <a:latin typeface="Consolas"/>
                <a:cs typeface="Consolas"/>
              </a:rPr>
              <a:t>=A)[</a:t>
            </a:r>
            <a:r>
              <a:rPr lang="en-US" sz="2800" dirty="0" err="1" smtClean="0">
                <a:solidFill>
                  <a:srgbClr val="000000"/>
                </a:solidFill>
                <a:latin typeface="Consolas"/>
                <a:cs typeface="Consolas"/>
                <a:sym typeface="Wingdings"/>
              </a:rPr>
              <a:t>fwd</a:t>
            </a:r>
            <a:r>
              <a:rPr lang="en-US" sz="2800" dirty="0" smtClean="0">
                <a:solidFill>
                  <a:srgbClr val="000000"/>
                </a:solidFill>
                <a:latin typeface="Consolas"/>
                <a:cs typeface="Consolas"/>
                <a:sym typeface="Wingdings"/>
              </a:rPr>
              <a:t>(2)]</a:t>
            </a:r>
          </a:p>
          <a:p>
            <a:r>
              <a:rPr lang="en-US" sz="2800" dirty="0">
                <a:solidFill>
                  <a:srgbClr val="000000"/>
                </a:solidFill>
                <a:latin typeface="Consolas"/>
                <a:cs typeface="Consolas"/>
                <a:sym typeface="Wingdings"/>
              </a:rPr>
              <a:t>1:match(*      )[</a:t>
            </a:r>
            <a:r>
              <a:rPr lang="en-US" sz="2800" dirty="0" err="1">
                <a:solidFill>
                  <a:srgbClr val="000000"/>
                </a:solidFill>
                <a:latin typeface="Consolas"/>
                <a:cs typeface="Consolas"/>
                <a:sym typeface="Wingdings"/>
              </a:rPr>
              <a:t>fwd</a:t>
            </a:r>
            <a:r>
              <a:rPr lang="en-US" sz="2800" dirty="0">
                <a:solidFill>
                  <a:srgbClr val="000000"/>
                </a:solidFill>
                <a:latin typeface="Consolas"/>
                <a:cs typeface="Consolas"/>
                <a:sym typeface="Wingdings"/>
              </a:rPr>
              <a:t>(1)]</a:t>
            </a:r>
          </a:p>
          <a:p>
            <a:r>
              <a:rPr lang="en-US" sz="2800" dirty="0" smtClean="0">
                <a:solidFill>
                  <a:srgbClr val="000000"/>
                </a:solidFill>
                <a:latin typeface="Consolas"/>
                <a:cs typeface="Consolas"/>
                <a:sym typeface="Wingdings"/>
              </a:rPr>
              <a:t>2:match(</a:t>
            </a:r>
            <a:r>
              <a:rPr lang="en-US" sz="2800" dirty="0" err="1" smtClean="0">
                <a:solidFill>
                  <a:srgbClr val="000000"/>
                </a:solidFill>
                <a:latin typeface="Consolas"/>
                <a:cs typeface="Consolas"/>
                <a:sym typeface="Wingdings"/>
              </a:rPr>
              <a:t>dstip</a:t>
            </a:r>
            <a:r>
              <a:rPr lang="en-US" sz="2800" dirty="0" smtClean="0">
                <a:solidFill>
                  <a:srgbClr val="000000"/>
                </a:solidFill>
                <a:latin typeface="Consolas"/>
                <a:cs typeface="Consolas"/>
                <a:sym typeface="Wingdings"/>
              </a:rPr>
              <a:t>=B)[</a:t>
            </a:r>
            <a:r>
              <a:rPr lang="en-US" sz="2800" dirty="0" err="1" smtClean="0">
                <a:solidFill>
                  <a:srgbClr val="000000"/>
                </a:solidFill>
                <a:latin typeface="Consolas"/>
                <a:cs typeface="Consolas"/>
                <a:sym typeface="Wingdings"/>
              </a:rPr>
              <a:t>fwd</a:t>
            </a:r>
            <a:r>
              <a:rPr lang="en-US" sz="2800" dirty="0" smtClean="0">
                <a:solidFill>
                  <a:srgbClr val="000000"/>
                </a:solidFill>
                <a:latin typeface="Consolas"/>
                <a:cs typeface="Consolas"/>
                <a:sym typeface="Wingdings"/>
              </a:rPr>
              <a:t>(3)]</a:t>
            </a:r>
          </a:p>
        </p:txBody>
      </p:sp>
      <p:cxnSp>
        <p:nvCxnSpPr>
          <p:cNvPr id="46" name="Straight Arrow Connector 45"/>
          <p:cNvCxnSpPr/>
          <p:nvPr/>
        </p:nvCxnSpPr>
        <p:spPr>
          <a:xfrm flipV="1">
            <a:off x="2302548" y="2138172"/>
            <a:ext cx="1453847"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2277142" y="2138172"/>
            <a:ext cx="1479253" cy="41997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1092970" y="1538275"/>
            <a:ext cx="2288758" cy="1200329"/>
          </a:xfrm>
          <a:prstGeom prst="rect">
            <a:avLst/>
          </a:prstGeom>
          <a:noFill/>
        </p:spPr>
        <p:txBody>
          <a:bodyPr wrap="none" rtlCol="0">
            <a:spAutoFit/>
          </a:bodyPr>
          <a:lstStyle/>
          <a:p>
            <a:r>
              <a:rPr lang="en-US" sz="3600" dirty="0" err="1" smtClean="0">
                <a:latin typeface="Consolas"/>
                <a:cs typeface="Consolas"/>
              </a:rPr>
              <a:t>OpenFlow</a:t>
            </a:r>
            <a:endParaRPr lang="en-US" sz="3600" dirty="0">
              <a:latin typeface="Consolas"/>
              <a:cs typeface="Consolas"/>
            </a:endParaRPr>
          </a:p>
          <a:p>
            <a:r>
              <a:rPr lang="en-US" sz="3600" dirty="0" smtClean="0"/>
              <a:t>Program</a:t>
            </a:r>
            <a:endParaRPr lang="en-US" sz="3600" dirty="0"/>
          </a:p>
        </p:txBody>
      </p:sp>
      <p:sp>
        <p:nvSpPr>
          <p:cNvPr id="38" name="TextBox 37"/>
          <p:cNvSpPr txBox="1"/>
          <p:nvPr/>
        </p:nvSpPr>
        <p:spPr>
          <a:xfrm>
            <a:off x="4898592" y="4508501"/>
            <a:ext cx="1073055" cy="369332"/>
          </a:xfrm>
          <a:prstGeom prst="rect">
            <a:avLst/>
          </a:prstGeom>
          <a:noFill/>
        </p:spPr>
        <p:txBody>
          <a:bodyPr wrap="none" rtlCol="0">
            <a:spAutoFit/>
          </a:bodyPr>
          <a:lstStyle/>
          <a:p>
            <a:r>
              <a:rPr lang="en-US" dirty="0" err="1">
                <a:latin typeface="Consolas"/>
                <a:cs typeface="Consolas"/>
              </a:rPr>
              <a:t>d</a:t>
            </a:r>
            <a:r>
              <a:rPr lang="en-US" dirty="0" err="1" smtClean="0">
                <a:latin typeface="Consolas"/>
                <a:cs typeface="Consolas"/>
              </a:rPr>
              <a:t>stip</a:t>
            </a:r>
            <a:r>
              <a:rPr lang="en-US" dirty="0" smtClean="0">
                <a:latin typeface="Consolas"/>
                <a:cs typeface="Consolas"/>
              </a:rPr>
              <a:t>=A</a:t>
            </a:r>
            <a:endParaRPr lang="en-US" dirty="0">
              <a:latin typeface="Consolas"/>
              <a:cs typeface="Consolas"/>
            </a:endParaRPr>
          </a:p>
        </p:txBody>
      </p:sp>
      <p:sp>
        <p:nvSpPr>
          <p:cNvPr id="60" name="TextBox 59"/>
          <p:cNvSpPr txBox="1"/>
          <p:nvPr/>
        </p:nvSpPr>
        <p:spPr>
          <a:xfrm>
            <a:off x="4912092" y="6154212"/>
            <a:ext cx="1073055" cy="369332"/>
          </a:xfrm>
          <a:prstGeom prst="rect">
            <a:avLst/>
          </a:prstGeom>
          <a:noFill/>
        </p:spPr>
        <p:txBody>
          <a:bodyPr wrap="none" rtlCol="0">
            <a:spAutoFit/>
          </a:bodyPr>
          <a:lstStyle/>
          <a:p>
            <a:r>
              <a:rPr lang="en-US" dirty="0" err="1">
                <a:latin typeface="Consolas"/>
                <a:cs typeface="Consolas"/>
              </a:rPr>
              <a:t>d</a:t>
            </a:r>
            <a:r>
              <a:rPr lang="en-US" dirty="0" err="1" smtClean="0">
                <a:latin typeface="Consolas"/>
                <a:cs typeface="Consolas"/>
              </a:rPr>
              <a:t>stip</a:t>
            </a:r>
            <a:r>
              <a:rPr lang="en-US" dirty="0" smtClean="0">
                <a:latin typeface="Consolas"/>
                <a:cs typeface="Consolas"/>
              </a:rPr>
              <a:t>=B</a:t>
            </a:r>
            <a:endParaRPr lang="en-US" dirty="0">
              <a:latin typeface="Consolas"/>
              <a:cs typeface="Consolas"/>
            </a:endParaRPr>
          </a:p>
        </p:txBody>
      </p:sp>
      <p:sp>
        <p:nvSpPr>
          <p:cNvPr id="64" name="TextBox 63"/>
          <p:cNvSpPr txBox="1"/>
          <p:nvPr/>
        </p:nvSpPr>
        <p:spPr>
          <a:xfrm>
            <a:off x="2579761" y="5819357"/>
            <a:ext cx="1199968" cy="646331"/>
          </a:xfrm>
          <a:prstGeom prst="rect">
            <a:avLst/>
          </a:prstGeom>
          <a:noFill/>
        </p:spPr>
        <p:txBody>
          <a:bodyPr wrap="none" rtlCol="0">
            <a:spAutoFit/>
          </a:bodyPr>
          <a:lstStyle/>
          <a:p>
            <a:r>
              <a:rPr lang="en-US" dirty="0" err="1">
                <a:latin typeface="Consolas"/>
                <a:cs typeface="Consolas"/>
              </a:rPr>
              <a:t>d</a:t>
            </a:r>
            <a:r>
              <a:rPr lang="en-US" dirty="0" err="1" smtClean="0">
                <a:latin typeface="Consolas"/>
                <a:cs typeface="Consolas"/>
              </a:rPr>
              <a:t>stip</a:t>
            </a:r>
            <a:r>
              <a:rPr lang="en-US" dirty="0" smtClean="0">
                <a:latin typeface="Consolas"/>
                <a:cs typeface="Consolas"/>
              </a:rPr>
              <a:t>!=A</a:t>
            </a:r>
          </a:p>
          <a:p>
            <a:r>
              <a:rPr lang="en-US" dirty="0" err="1">
                <a:latin typeface="Consolas"/>
                <a:cs typeface="Consolas"/>
              </a:rPr>
              <a:t>dstip</a:t>
            </a:r>
            <a:r>
              <a:rPr lang="en-US" dirty="0">
                <a:latin typeface="Consolas"/>
                <a:cs typeface="Consolas"/>
              </a:rPr>
              <a:t>!</a:t>
            </a:r>
            <a:r>
              <a:rPr lang="en-US" dirty="0" smtClean="0">
                <a:latin typeface="Consolas"/>
                <a:cs typeface="Consolas"/>
              </a:rPr>
              <a:t>=</a:t>
            </a:r>
            <a:r>
              <a:rPr lang="en-US" dirty="0">
                <a:latin typeface="Consolas"/>
                <a:cs typeface="Consolas"/>
              </a:rPr>
              <a:t>B</a:t>
            </a:r>
          </a:p>
        </p:txBody>
      </p:sp>
      <p:cxnSp>
        <p:nvCxnSpPr>
          <p:cNvPr id="66" name="Straight Arrow Connector 65"/>
          <p:cNvCxnSpPr>
            <a:stCxn id="59" idx="0"/>
          </p:cNvCxnSpPr>
          <p:nvPr/>
        </p:nvCxnSpPr>
        <p:spPr>
          <a:xfrm flipV="1">
            <a:off x="2657991" y="2960081"/>
            <a:ext cx="1297152" cy="86426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4274365816"/>
      </p:ext>
    </p:extLst>
  </p:cSld>
  <p:clrMapOvr>
    <a:masterClrMapping/>
  </p:clrMapOvr>
  <mc:AlternateContent xmlns:mc="http://schemas.openxmlformats.org/markup-compatibility/2006" xmlns:p14="http://schemas.microsoft.com/office/powerpoint/2010/main">
    <mc:Choice Requires="p14">
      <p:transition spd="slow" p14:dur="2000" advTm="66573"/>
    </mc:Choice>
    <mc:Fallback xmlns="">
      <p:transition xmlns:p14="http://schemas.microsoft.com/office/powerpoint/2010/main" spd="slow" advTm="6657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16"/>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6" grpId="1"/>
      <p:bldP spid="17" grpId="0"/>
      <p:bldP spid="19" grpId="0"/>
      <p:bldP spid="22" grpId="0"/>
      <p:bldP spid="59" grpId="0"/>
      <p:bldP spid="57" grpId="0"/>
      <p:bldP spid="38" grpId="0"/>
      <p:bldP spid="60" grpId="0"/>
      <p:bldP spid="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2"/>
          </p:nvPr>
        </p:nvSpPr>
        <p:spPr>
          <a:xfrm>
            <a:off x="6553200" y="6356350"/>
            <a:ext cx="2133600" cy="365125"/>
          </a:xfrm>
        </p:spPr>
        <p:txBody>
          <a:bodyPr/>
          <a:lstStyle/>
          <a:p>
            <a:fld id="{502431CD-A83D-384C-97C7-66FF0CCEF56F}" type="slidenum">
              <a:rPr lang="en-US" smtClean="0"/>
              <a:t>6</a:t>
            </a:fld>
            <a:endParaRPr lang="en-US" dirty="0"/>
          </a:p>
        </p:txBody>
      </p:sp>
      <p:sp>
        <p:nvSpPr>
          <p:cNvPr id="16" name="TextBox 15"/>
          <p:cNvSpPr txBox="1"/>
          <p:nvPr/>
        </p:nvSpPr>
        <p:spPr>
          <a:xfrm>
            <a:off x="3955143" y="1440952"/>
            <a:ext cx="5099334" cy="1384995"/>
          </a:xfrm>
          <a:prstGeom prst="rect">
            <a:avLst/>
          </a:prstGeom>
          <a:solidFill>
            <a:schemeClr val="bg2">
              <a:lumMod val="50000"/>
              <a:alpha val="50000"/>
            </a:schemeClr>
          </a:solidFill>
        </p:spPr>
        <p:txBody>
          <a:bodyPr wrap="square" rtlCol="0">
            <a:spAutoFit/>
          </a:bodyPr>
          <a:lstStyle/>
          <a:p>
            <a:r>
              <a:rPr lang="en-US" sz="2800" dirty="0" smtClean="0">
                <a:solidFill>
                  <a:srgbClr val="000000"/>
                </a:solidFill>
                <a:latin typeface="Consolas"/>
                <a:cs typeface="Consolas"/>
              </a:rPr>
              <a:t>match(</a:t>
            </a:r>
            <a:r>
              <a:rPr lang="en-US" sz="2800" dirty="0" err="1" smtClean="0">
                <a:solidFill>
                  <a:srgbClr val="FF0000"/>
                </a:solidFill>
                <a:latin typeface="Consolas"/>
                <a:cs typeface="Consolas"/>
              </a:rPr>
              <a:t>dstmac</a:t>
            </a:r>
            <a:r>
              <a:rPr lang="en-US" sz="2800" dirty="0" smtClean="0">
                <a:solidFill>
                  <a:srgbClr val="FF0000"/>
                </a:solidFill>
                <a:latin typeface="Consolas"/>
                <a:cs typeface="Consolas"/>
              </a:rPr>
              <a:t>=A</a:t>
            </a:r>
            <a:r>
              <a:rPr lang="en-US" sz="2800" dirty="0" smtClean="0">
                <a:solidFill>
                  <a:srgbClr val="000000"/>
                </a:solidFill>
                <a:latin typeface="Consolas"/>
                <a:cs typeface="Consolas"/>
              </a:rPr>
              <a:t>)[</a:t>
            </a:r>
            <a:r>
              <a:rPr lang="en-US" sz="2800" dirty="0" err="1" smtClean="0">
                <a:solidFill>
                  <a:srgbClr val="000000"/>
                </a:solidFill>
                <a:latin typeface="Consolas"/>
                <a:cs typeface="Consolas"/>
                <a:sym typeface="Wingdings"/>
              </a:rPr>
              <a:t>fwd</a:t>
            </a:r>
            <a:r>
              <a:rPr lang="en-US" sz="2800" dirty="0" smtClean="0">
                <a:solidFill>
                  <a:srgbClr val="000000"/>
                </a:solidFill>
                <a:latin typeface="Consolas"/>
                <a:cs typeface="Consolas"/>
                <a:sym typeface="Wingdings"/>
              </a:rPr>
              <a:t>(2)]</a:t>
            </a:r>
          </a:p>
          <a:p>
            <a:r>
              <a:rPr lang="en-US" sz="2800" dirty="0" smtClean="0">
                <a:solidFill>
                  <a:srgbClr val="000000"/>
                </a:solidFill>
                <a:latin typeface="Consolas"/>
                <a:cs typeface="Consolas"/>
                <a:sym typeface="Wingdings"/>
              </a:rPr>
              <a:t>match(</a:t>
            </a:r>
            <a:r>
              <a:rPr lang="en-US" sz="2800" dirty="0" err="1" smtClean="0">
                <a:solidFill>
                  <a:srgbClr val="FF0000"/>
                </a:solidFill>
                <a:latin typeface="Consolas"/>
                <a:cs typeface="Consolas"/>
                <a:sym typeface="Wingdings"/>
              </a:rPr>
              <a:t>dstmac</a:t>
            </a:r>
            <a:r>
              <a:rPr lang="en-US" sz="2800" dirty="0" smtClean="0">
                <a:solidFill>
                  <a:srgbClr val="FF0000"/>
                </a:solidFill>
                <a:latin typeface="Consolas"/>
                <a:cs typeface="Consolas"/>
                <a:sym typeface="Wingdings"/>
              </a:rPr>
              <a:t>=B</a:t>
            </a:r>
            <a:r>
              <a:rPr lang="en-US" sz="2800" dirty="0" smtClean="0">
                <a:solidFill>
                  <a:srgbClr val="000000"/>
                </a:solidFill>
                <a:latin typeface="Consolas"/>
                <a:cs typeface="Consolas"/>
                <a:sym typeface="Wingdings"/>
              </a:rPr>
              <a:t>)[</a:t>
            </a:r>
            <a:r>
              <a:rPr lang="en-US" sz="2800" dirty="0" err="1" smtClean="0">
                <a:solidFill>
                  <a:srgbClr val="000000"/>
                </a:solidFill>
                <a:latin typeface="Consolas"/>
                <a:cs typeface="Consolas"/>
                <a:sym typeface="Wingdings"/>
              </a:rPr>
              <a:t>fwd</a:t>
            </a:r>
            <a:r>
              <a:rPr lang="en-US" sz="2800" dirty="0" smtClean="0">
                <a:solidFill>
                  <a:srgbClr val="000000"/>
                </a:solidFill>
                <a:latin typeface="Consolas"/>
                <a:cs typeface="Consolas"/>
                <a:sym typeface="Wingdings"/>
              </a:rPr>
              <a:t>(3)]</a:t>
            </a:r>
          </a:p>
          <a:p>
            <a:r>
              <a:rPr lang="en-US" sz="2800" dirty="0" smtClean="0">
                <a:solidFill>
                  <a:srgbClr val="000000"/>
                </a:solidFill>
                <a:latin typeface="Consolas"/>
                <a:cs typeface="Consolas"/>
                <a:sym typeface="Wingdings"/>
              </a:rPr>
              <a:t>match(*       )[</a:t>
            </a:r>
            <a:r>
              <a:rPr lang="en-US" sz="2800" dirty="0" err="1" smtClean="0">
                <a:solidFill>
                  <a:srgbClr val="000000"/>
                </a:solidFill>
                <a:latin typeface="Consolas"/>
                <a:cs typeface="Consolas"/>
                <a:sym typeface="Wingdings"/>
              </a:rPr>
              <a:t>fwd</a:t>
            </a:r>
            <a:r>
              <a:rPr lang="en-US" sz="2800" dirty="0" smtClean="0">
                <a:solidFill>
                  <a:srgbClr val="000000"/>
                </a:solidFill>
                <a:latin typeface="Consolas"/>
                <a:cs typeface="Consolas"/>
                <a:sym typeface="Wingdings"/>
              </a:rPr>
              <a:t>(</a:t>
            </a:r>
            <a:r>
              <a:rPr lang="en-US" sz="2800" dirty="0">
                <a:solidFill>
                  <a:srgbClr val="000000"/>
                </a:solidFill>
                <a:latin typeface="Consolas"/>
                <a:cs typeface="Consolas"/>
                <a:sym typeface="Wingdings"/>
              </a:rPr>
              <a:t>1</a:t>
            </a:r>
            <a:r>
              <a:rPr lang="en-US" sz="2800" dirty="0" smtClean="0">
                <a:solidFill>
                  <a:srgbClr val="000000"/>
                </a:solidFill>
                <a:latin typeface="Consolas"/>
                <a:cs typeface="Consolas"/>
                <a:sym typeface="Wingdings"/>
              </a:rPr>
              <a:t>)]</a:t>
            </a:r>
            <a:endParaRPr lang="en-US" sz="2800" dirty="0">
              <a:solidFill>
                <a:srgbClr val="000000"/>
              </a:solidFill>
              <a:latin typeface="Consolas"/>
              <a:cs typeface="Consolas"/>
              <a:sym typeface="Wingdings"/>
            </a:endParaRPr>
          </a:p>
        </p:txBody>
      </p:sp>
      <p:sp>
        <p:nvSpPr>
          <p:cNvPr id="17" name="TextBox 16"/>
          <p:cNvSpPr txBox="1"/>
          <p:nvPr/>
        </p:nvSpPr>
        <p:spPr>
          <a:xfrm>
            <a:off x="4960311" y="3113815"/>
            <a:ext cx="1673129" cy="646331"/>
          </a:xfrm>
          <a:prstGeom prst="rect">
            <a:avLst/>
          </a:prstGeom>
          <a:noFill/>
        </p:spPr>
        <p:txBody>
          <a:bodyPr wrap="none" rtlCol="0">
            <a:spAutoFit/>
          </a:bodyPr>
          <a:lstStyle/>
          <a:p>
            <a:r>
              <a:rPr lang="en-US" sz="3600" dirty="0" smtClean="0"/>
              <a:t>Pattern</a:t>
            </a:r>
            <a:endParaRPr lang="en-US" sz="3600" dirty="0"/>
          </a:p>
        </p:txBody>
      </p:sp>
      <p:cxnSp>
        <p:nvCxnSpPr>
          <p:cNvPr id="18" name="Straight Arrow Connector 17"/>
          <p:cNvCxnSpPr/>
          <p:nvPr/>
        </p:nvCxnSpPr>
        <p:spPr>
          <a:xfrm flipV="1">
            <a:off x="5773409" y="2927687"/>
            <a:ext cx="0" cy="30747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864648" y="3824345"/>
            <a:ext cx="4470091" cy="707886"/>
          </a:xfrm>
          <a:prstGeom prst="rect">
            <a:avLst/>
          </a:prstGeom>
          <a:noFill/>
        </p:spPr>
        <p:txBody>
          <a:bodyPr wrap="none" rtlCol="0">
            <a:spAutoFit/>
          </a:bodyPr>
          <a:lstStyle/>
          <a:p>
            <a:r>
              <a:rPr lang="en-US" sz="4000" b="1" i="1" dirty="0" smtClean="0">
                <a:solidFill>
                  <a:srgbClr val="FF0000"/>
                </a:solidFill>
              </a:rPr>
              <a:t>Switch</a:t>
            </a:r>
            <a:r>
              <a:rPr lang="en-US" sz="4000" b="1" dirty="0" smtClean="0">
                <a:solidFill>
                  <a:srgbClr val="FF0000"/>
                </a:solidFill>
              </a:rPr>
              <a:t>: MAC/</a:t>
            </a:r>
            <a:r>
              <a:rPr lang="en-US" sz="4000" b="1" dirty="0" err="1" smtClean="0">
                <a:solidFill>
                  <a:srgbClr val="FF0000"/>
                </a:solidFill>
              </a:rPr>
              <a:t>fwd</a:t>
            </a:r>
            <a:endParaRPr lang="en-US" sz="4000" b="1" i="1" dirty="0">
              <a:solidFill>
                <a:srgbClr val="FF0000"/>
              </a:solidFill>
            </a:endParaRPr>
          </a:p>
        </p:txBody>
      </p:sp>
      <p:sp>
        <p:nvSpPr>
          <p:cNvPr id="84" name="Rounded Rectangle 83"/>
          <p:cNvSpPr>
            <a:spLocks noChangeAspect="1"/>
          </p:cNvSpPr>
          <p:nvPr/>
        </p:nvSpPr>
        <p:spPr>
          <a:xfrm>
            <a:off x="3756395" y="4905675"/>
            <a:ext cx="1295363" cy="1186296"/>
          </a:xfrm>
          <a:prstGeom prst="roundRect">
            <a:avLst/>
          </a:prstGeom>
          <a:solidFill>
            <a:srgbClr val="A6A6A6"/>
          </a:solidFill>
          <a:ln w="127000">
            <a:solidFill>
              <a:srgbClr val="A6A6A6"/>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85" name="Picture 84" descr="1234405093667521867buggi_server_1.svg.hi.png"/>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7068243" y="5651900"/>
            <a:ext cx="678440" cy="895468"/>
          </a:xfrm>
          <a:prstGeom prst="rect">
            <a:avLst/>
          </a:prstGeom>
        </p:spPr>
      </p:pic>
      <p:pic>
        <p:nvPicPr>
          <p:cNvPr id="86" name="Picture 85" descr="1234405093667521867buggi_server_1.svg.hi.png"/>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7047329" y="4506300"/>
            <a:ext cx="678440" cy="895468"/>
          </a:xfrm>
          <a:prstGeom prst="rect">
            <a:avLst/>
          </a:prstGeom>
        </p:spPr>
      </p:pic>
      <p:cxnSp>
        <p:nvCxnSpPr>
          <p:cNvPr id="87" name="Straight Connector 86"/>
          <p:cNvCxnSpPr/>
          <p:nvPr/>
        </p:nvCxnSpPr>
        <p:spPr>
          <a:xfrm flipH="1" flipV="1">
            <a:off x="5647519" y="5868739"/>
            <a:ext cx="1282388" cy="182919"/>
          </a:xfrm>
          <a:prstGeom prst="line">
            <a:avLst/>
          </a:prstGeom>
          <a:ln w="50800">
            <a:solidFill>
              <a:schemeClr val="bg1">
                <a:lumMod val="5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H="1">
            <a:off x="5643517" y="5025494"/>
            <a:ext cx="1286390" cy="188201"/>
          </a:xfrm>
          <a:prstGeom prst="line">
            <a:avLst/>
          </a:prstGeom>
          <a:ln w="50800">
            <a:solidFill>
              <a:schemeClr val="bg1">
                <a:lumMod val="50000"/>
              </a:schemeClr>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91" name="Picture 90" descr="cloud.png"/>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1213343" y="5025494"/>
            <a:ext cx="1275842" cy="1003614"/>
          </a:xfrm>
          <a:prstGeom prst="rect">
            <a:avLst/>
          </a:prstGeom>
        </p:spPr>
      </p:pic>
      <p:cxnSp>
        <p:nvCxnSpPr>
          <p:cNvPr id="98" name="Straight Connector 97"/>
          <p:cNvCxnSpPr/>
          <p:nvPr/>
        </p:nvCxnSpPr>
        <p:spPr>
          <a:xfrm flipH="1">
            <a:off x="2619764" y="5499340"/>
            <a:ext cx="591265" cy="0"/>
          </a:xfrm>
          <a:prstGeom prst="line">
            <a:avLst/>
          </a:prstGeom>
          <a:ln w="50800">
            <a:solidFill>
              <a:schemeClr val="bg1">
                <a:lumMod val="50000"/>
              </a:schemeClr>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99" name="TextBox 98"/>
          <p:cNvSpPr txBox="1"/>
          <p:nvPr/>
        </p:nvSpPr>
        <p:spPr>
          <a:xfrm>
            <a:off x="7132592" y="5668896"/>
            <a:ext cx="466694" cy="707886"/>
          </a:xfrm>
          <a:prstGeom prst="rect">
            <a:avLst/>
          </a:prstGeom>
          <a:noFill/>
        </p:spPr>
        <p:txBody>
          <a:bodyPr wrap="none" rtlCol="0">
            <a:spAutoFit/>
          </a:bodyPr>
          <a:lstStyle/>
          <a:p>
            <a:r>
              <a:rPr lang="en-US" sz="4000" dirty="0" smtClean="0">
                <a:solidFill>
                  <a:schemeClr val="bg1"/>
                </a:solidFill>
                <a:latin typeface="Consolas"/>
                <a:cs typeface="Consolas"/>
              </a:rPr>
              <a:t>B</a:t>
            </a:r>
            <a:endParaRPr lang="en-US" sz="4000" dirty="0">
              <a:solidFill>
                <a:schemeClr val="bg1"/>
              </a:solidFill>
              <a:latin typeface="Consolas"/>
              <a:cs typeface="Consolas"/>
            </a:endParaRPr>
          </a:p>
        </p:txBody>
      </p:sp>
      <p:sp>
        <p:nvSpPr>
          <p:cNvPr id="100" name="TextBox 99"/>
          <p:cNvSpPr txBox="1"/>
          <p:nvPr/>
        </p:nvSpPr>
        <p:spPr>
          <a:xfrm>
            <a:off x="7094979" y="4526194"/>
            <a:ext cx="479618" cy="707886"/>
          </a:xfrm>
          <a:prstGeom prst="rect">
            <a:avLst/>
          </a:prstGeom>
          <a:noFill/>
        </p:spPr>
        <p:txBody>
          <a:bodyPr wrap="none" rtlCol="0">
            <a:spAutoFit/>
          </a:bodyPr>
          <a:lstStyle/>
          <a:p>
            <a:r>
              <a:rPr lang="en-US" sz="4000" dirty="0">
                <a:solidFill>
                  <a:schemeClr val="bg1"/>
                </a:solidFill>
                <a:latin typeface="Consolas"/>
                <a:cs typeface="Consolas"/>
              </a:rPr>
              <a:t>A</a:t>
            </a:r>
          </a:p>
        </p:txBody>
      </p:sp>
      <p:sp>
        <p:nvSpPr>
          <p:cNvPr id="58" name="TextBox 57"/>
          <p:cNvSpPr txBox="1"/>
          <p:nvPr/>
        </p:nvSpPr>
        <p:spPr>
          <a:xfrm>
            <a:off x="3288638" y="5213695"/>
            <a:ext cx="398629" cy="553998"/>
          </a:xfrm>
          <a:prstGeom prst="rect">
            <a:avLst/>
          </a:prstGeom>
          <a:noFill/>
        </p:spPr>
        <p:txBody>
          <a:bodyPr wrap="none" rtlCol="0">
            <a:spAutoFit/>
          </a:bodyPr>
          <a:lstStyle/>
          <a:p>
            <a:r>
              <a:rPr lang="en-US" sz="3000" b="1" dirty="0" smtClean="0">
                <a:latin typeface="Consolas"/>
                <a:cs typeface="Consolas"/>
              </a:rPr>
              <a:t>1</a:t>
            </a:r>
            <a:endParaRPr lang="en-US" sz="3000" b="1" dirty="0">
              <a:latin typeface="Consolas"/>
              <a:cs typeface="Consolas"/>
            </a:endParaRPr>
          </a:p>
        </p:txBody>
      </p:sp>
      <p:sp>
        <p:nvSpPr>
          <p:cNvPr id="108" name="TextBox 107"/>
          <p:cNvSpPr txBox="1"/>
          <p:nvPr/>
        </p:nvSpPr>
        <p:spPr>
          <a:xfrm>
            <a:off x="5131020" y="4907845"/>
            <a:ext cx="396187" cy="553998"/>
          </a:xfrm>
          <a:prstGeom prst="rect">
            <a:avLst/>
          </a:prstGeom>
          <a:noFill/>
        </p:spPr>
        <p:txBody>
          <a:bodyPr wrap="none" rtlCol="0">
            <a:spAutoFit/>
          </a:bodyPr>
          <a:lstStyle/>
          <a:p>
            <a:r>
              <a:rPr lang="en-US" sz="3000" b="1" dirty="0">
                <a:latin typeface="Consolas"/>
                <a:cs typeface="Consolas"/>
              </a:rPr>
              <a:t>2</a:t>
            </a:r>
          </a:p>
        </p:txBody>
      </p:sp>
      <p:sp>
        <p:nvSpPr>
          <p:cNvPr id="110" name="TextBox 109"/>
          <p:cNvSpPr txBox="1"/>
          <p:nvPr/>
        </p:nvSpPr>
        <p:spPr>
          <a:xfrm>
            <a:off x="5138798" y="5497660"/>
            <a:ext cx="396187" cy="553998"/>
          </a:xfrm>
          <a:prstGeom prst="rect">
            <a:avLst/>
          </a:prstGeom>
          <a:noFill/>
        </p:spPr>
        <p:txBody>
          <a:bodyPr wrap="none" rtlCol="0">
            <a:spAutoFit/>
          </a:bodyPr>
          <a:lstStyle/>
          <a:p>
            <a:r>
              <a:rPr lang="en-US" sz="3000" b="1" dirty="0" smtClean="0">
                <a:latin typeface="Consolas"/>
                <a:cs typeface="Consolas"/>
              </a:rPr>
              <a:t>3</a:t>
            </a:r>
            <a:endParaRPr lang="en-US" sz="3000" b="1" dirty="0">
              <a:latin typeface="Consolas"/>
              <a:cs typeface="Consolas"/>
            </a:endParaRPr>
          </a:p>
        </p:txBody>
      </p:sp>
      <p:cxnSp>
        <p:nvCxnSpPr>
          <p:cNvPr id="28" name="Straight Arrow Connector 27"/>
          <p:cNvCxnSpPr/>
          <p:nvPr/>
        </p:nvCxnSpPr>
        <p:spPr>
          <a:xfrm flipV="1">
            <a:off x="2757803" y="2960081"/>
            <a:ext cx="1197340" cy="86426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r>
              <a:rPr lang="en-US" dirty="0" smtClean="0"/>
              <a:t>One API, Many Uses </a:t>
            </a:r>
            <a:endParaRPr lang="en-US" dirty="0"/>
          </a:p>
        </p:txBody>
      </p:sp>
      <p:sp>
        <p:nvSpPr>
          <p:cNvPr id="30" name="TextBox 29"/>
          <p:cNvSpPr txBox="1"/>
          <p:nvPr/>
        </p:nvSpPr>
        <p:spPr>
          <a:xfrm>
            <a:off x="651445" y="1536716"/>
            <a:ext cx="1878264" cy="1200329"/>
          </a:xfrm>
          <a:prstGeom prst="rect">
            <a:avLst/>
          </a:prstGeom>
          <a:noFill/>
        </p:spPr>
        <p:txBody>
          <a:bodyPr wrap="none" rtlCol="0">
            <a:spAutoFit/>
          </a:bodyPr>
          <a:lstStyle/>
          <a:p>
            <a:r>
              <a:rPr lang="en-US" sz="3600" dirty="0" smtClean="0"/>
              <a:t>Priority</a:t>
            </a:r>
          </a:p>
          <a:p>
            <a:r>
              <a:rPr lang="en-US" sz="3600" dirty="0" smtClean="0"/>
              <a:t>Ordered </a:t>
            </a:r>
          </a:p>
        </p:txBody>
      </p:sp>
      <p:cxnSp>
        <p:nvCxnSpPr>
          <p:cNvPr id="32" name="Straight Arrow Connector 31"/>
          <p:cNvCxnSpPr/>
          <p:nvPr/>
        </p:nvCxnSpPr>
        <p:spPr>
          <a:xfrm flipV="1">
            <a:off x="2277142" y="1768929"/>
            <a:ext cx="1479253" cy="36924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2302548" y="2138172"/>
            <a:ext cx="1453847"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2277142" y="2138172"/>
            <a:ext cx="1479253" cy="41997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7139904" y="3127183"/>
            <a:ext cx="1480594" cy="646331"/>
          </a:xfrm>
          <a:prstGeom prst="rect">
            <a:avLst/>
          </a:prstGeom>
          <a:noFill/>
        </p:spPr>
        <p:txBody>
          <a:bodyPr wrap="none" rtlCol="0">
            <a:spAutoFit/>
          </a:bodyPr>
          <a:lstStyle/>
          <a:p>
            <a:r>
              <a:rPr lang="en-US" sz="3600" dirty="0" smtClean="0"/>
              <a:t>Action</a:t>
            </a:r>
            <a:endParaRPr lang="en-US" sz="3600" dirty="0"/>
          </a:p>
        </p:txBody>
      </p:sp>
      <p:cxnSp>
        <p:nvCxnSpPr>
          <p:cNvPr id="37" name="Straight Arrow Connector 36"/>
          <p:cNvCxnSpPr/>
          <p:nvPr/>
        </p:nvCxnSpPr>
        <p:spPr>
          <a:xfrm flipV="1">
            <a:off x="7672059" y="2937212"/>
            <a:ext cx="0" cy="30747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8660460"/>
      </p:ext>
    </p:extLst>
  </p:cSld>
  <p:clrMapOvr>
    <a:masterClrMapping/>
  </p:clrMapOvr>
  <mc:AlternateContent xmlns:mc="http://schemas.openxmlformats.org/markup-compatibility/2006" xmlns:p14="http://schemas.microsoft.com/office/powerpoint/2010/main">
    <mc:Choice Requires="p14">
      <p:transition spd="slow" p14:dur="2000" advTm="16292"/>
    </mc:Choice>
    <mc:Fallback xmlns="">
      <p:transition xmlns:p14="http://schemas.microsoft.com/office/powerpoint/2010/main" spd="slow" advTm="16292"/>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2"/>
          </p:nvPr>
        </p:nvSpPr>
        <p:spPr>
          <a:xfrm>
            <a:off x="6553200" y="6356350"/>
            <a:ext cx="2133600" cy="365125"/>
          </a:xfrm>
        </p:spPr>
        <p:txBody>
          <a:bodyPr/>
          <a:lstStyle/>
          <a:p>
            <a:fld id="{502431CD-A83D-384C-97C7-66FF0CCEF56F}" type="slidenum">
              <a:rPr lang="en-US" smtClean="0"/>
              <a:t>7</a:t>
            </a:fld>
            <a:endParaRPr lang="en-US" dirty="0"/>
          </a:p>
        </p:txBody>
      </p:sp>
      <p:sp>
        <p:nvSpPr>
          <p:cNvPr id="59" name="TextBox 58"/>
          <p:cNvSpPr txBox="1"/>
          <p:nvPr/>
        </p:nvSpPr>
        <p:spPr>
          <a:xfrm>
            <a:off x="864648" y="3824345"/>
            <a:ext cx="5867960" cy="707886"/>
          </a:xfrm>
          <a:prstGeom prst="rect">
            <a:avLst/>
          </a:prstGeom>
          <a:noFill/>
        </p:spPr>
        <p:txBody>
          <a:bodyPr wrap="none" rtlCol="0">
            <a:spAutoFit/>
          </a:bodyPr>
          <a:lstStyle/>
          <a:p>
            <a:r>
              <a:rPr lang="en-US" sz="4000" b="1" i="1" dirty="0" smtClean="0">
                <a:solidFill>
                  <a:srgbClr val="FF0000"/>
                </a:solidFill>
              </a:rPr>
              <a:t>Load Balancer</a:t>
            </a:r>
            <a:r>
              <a:rPr lang="en-US" sz="4000" b="1" dirty="0" smtClean="0">
                <a:solidFill>
                  <a:srgbClr val="FF0000"/>
                </a:solidFill>
              </a:rPr>
              <a:t>: IP/mod</a:t>
            </a:r>
            <a:endParaRPr lang="en-US" sz="4000" b="1" i="1" dirty="0">
              <a:solidFill>
                <a:srgbClr val="FF0000"/>
              </a:solidFill>
            </a:endParaRPr>
          </a:p>
        </p:txBody>
      </p:sp>
      <p:sp>
        <p:nvSpPr>
          <p:cNvPr id="84" name="Rounded Rectangle 83"/>
          <p:cNvSpPr>
            <a:spLocks noChangeAspect="1"/>
          </p:cNvSpPr>
          <p:nvPr/>
        </p:nvSpPr>
        <p:spPr>
          <a:xfrm>
            <a:off x="3756395" y="4905675"/>
            <a:ext cx="1295363" cy="1186296"/>
          </a:xfrm>
          <a:prstGeom prst="roundRect">
            <a:avLst/>
          </a:prstGeom>
          <a:solidFill>
            <a:srgbClr val="A6A6A6"/>
          </a:solidFill>
          <a:ln w="127000">
            <a:solidFill>
              <a:srgbClr val="A6A6A6"/>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85" name="Picture 84" descr="1234405093667521867buggi_server_1.svg.hi.png"/>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7068243" y="5651900"/>
            <a:ext cx="678440" cy="895468"/>
          </a:xfrm>
          <a:prstGeom prst="rect">
            <a:avLst/>
          </a:prstGeom>
        </p:spPr>
      </p:pic>
      <p:pic>
        <p:nvPicPr>
          <p:cNvPr id="86" name="Picture 85" descr="1234405093667521867buggi_server_1.svg.hi.png"/>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7047329" y="4506300"/>
            <a:ext cx="678440" cy="895468"/>
          </a:xfrm>
          <a:prstGeom prst="rect">
            <a:avLst/>
          </a:prstGeom>
        </p:spPr>
      </p:pic>
      <p:cxnSp>
        <p:nvCxnSpPr>
          <p:cNvPr id="87" name="Straight Connector 86"/>
          <p:cNvCxnSpPr/>
          <p:nvPr/>
        </p:nvCxnSpPr>
        <p:spPr>
          <a:xfrm flipH="1" flipV="1">
            <a:off x="5647519" y="5868739"/>
            <a:ext cx="1282388" cy="182919"/>
          </a:xfrm>
          <a:prstGeom prst="line">
            <a:avLst/>
          </a:prstGeom>
          <a:ln w="50800">
            <a:solidFill>
              <a:schemeClr val="bg1">
                <a:lumMod val="5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H="1">
            <a:off x="5643517" y="5025494"/>
            <a:ext cx="1286390" cy="188201"/>
          </a:xfrm>
          <a:prstGeom prst="line">
            <a:avLst/>
          </a:prstGeom>
          <a:ln w="50800">
            <a:solidFill>
              <a:schemeClr val="bg1">
                <a:lumMod val="50000"/>
              </a:schemeClr>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91" name="Picture 90" descr="cloud.png"/>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1213343" y="5025494"/>
            <a:ext cx="1275842" cy="1003614"/>
          </a:xfrm>
          <a:prstGeom prst="rect">
            <a:avLst/>
          </a:prstGeom>
        </p:spPr>
      </p:pic>
      <p:cxnSp>
        <p:nvCxnSpPr>
          <p:cNvPr id="98" name="Straight Connector 97"/>
          <p:cNvCxnSpPr/>
          <p:nvPr/>
        </p:nvCxnSpPr>
        <p:spPr>
          <a:xfrm flipH="1">
            <a:off x="2619764" y="5499340"/>
            <a:ext cx="591265" cy="0"/>
          </a:xfrm>
          <a:prstGeom prst="line">
            <a:avLst/>
          </a:prstGeom>
          <a:ln w="50800">
            <a:solidFill>
              <a:schemeClr val="bg1">
                <a:lumMod val="50000"/>
              </a:schemeClr>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99" name="TextBox 98"/>
          <p:cNvSpPr txBox="1"/>
          <p:nvPr/>
        </p:nvSpPr>
        <p:spPr>
          <a:xfrm>
            <a:off x="7132592" y="5668896"/>
            <a:ext cx="466694" cy="707886"/>
          </a:xfrm>
          <a:prstGeom prst="rect">
            <a:avLst/>
          </a:prstGeom>
          <a:noFill/>
        </p:spPr>
        <p:txBody>
          <a:bodyPr wrap="none" rtlCol="0">
            <a:spAutoFit/>
          </a:bodyPr>
          <a:lstStyle/>
          <a:p>
            <a:r>
              <a:rPr lang="en-US" sz="4000" dirty="0" smtClean="0">
                <a:solidFill>
                  <a:schemeClr val="bg1"/>
                </a:solidFill>
                <a:latin typeface="Consolas"/>
                <a:cs typeface="Consolas"/>
              </a:rPr>
              <a:t>B</a:t>
            </a:r>
            <a:endParaRPr lang="en-US" sz="4000" dirty="0">
              <a:solidFill>
                <a:schemeClr val="bg1"/>
              </a:solidFill>
              <a:latin typeface="Consolas"/>
              <a:cs typeface="Consolas"/>
            </a:endParaRPr>
          </a:p>
        </p:txBody>
      </p:sp>
      <p:sp>
        <p:nvSpPr>
          <p:cNvPr id="100" name="TextBox 99"/>
          <p:cNvSpPr txBox="1"/>
          <p:nvPr/>
        </p:nvSpPr>
        <p:spPr>
          <a:xfrm>
            <a:off x="7094979" y="4526194"/>
            <a:ext cx="479618" cy="707886"/>
          </a:xfrm>
          <a:prstGeom prst="rect">
            <a:avLst/>
          </a:prstGeom>
          <a:noFill/>
        </p:spPr>
        <p:txBody>
          <a:bodyPr wrap="none" rtlCol="0">
            <a:spAutoFit/>
          </a:bodyPr>
          <a:lstStyle/>
          <a:p>
            <a:r>
              <a:rPr lang="en-US" sz="4000" dirty="0">
                <a:solidFill>
                  <a:schemeClr val="bg1"/>
                </a:solidFill>
                <a:latin typeface="Consolas"/>
                <a:cs typeface="Consolas"/>
              </a:rPr>
              <a:t>A</a:t>
            </a:r>
          </a:p>
        </p:txBody>
      </p:sp>
      <p:sp>
        <p:nvSpPr>
          <p:cNvPr id="58" name="TextBox 57"/>
          <p:cNvSpPr txBox="1"/>
          <p:nvPr/>
        </p:nvSpPr>
        <p:spPr>
          <a:xfrm>
            <a:off x="3288638" y="5213695"/>
            <a:ext cx="398629" cy="553998"/>
          </a:xfrm>
          <a:prstGeom prst="rect">
            <a:avLst/>
          </a:prstGeom>
          <a:noFill/>
        </p:spPr>
        <p:txBody>
          <a:bodyPr wrap="none" rtlCol="0">
            <a:spAutoFit/>
          </a:bodyPr>
          <a:lstStyle/>
          <a:p>
            <a:r>
              <a:rPr lang="en-US" sz="3000" b="1" dirty="0" smtClean="0">
                <a:latin typeface="Consolas"/>
                <a:cs typeface="Consolas"/>
              </a:rPr>
              <a:t>1</a:t>
            </a:r>
            <a:endParaRPr lang="en-US" sz="3000" b="1" dirty="0">
              <a:latin typeface="Consolas"/>
              <a:cs typeface="Consolas"/>
            </a:endParaRPr>
          </a:p>
        </p:txBody>
      </p:sp>
      <p:sp>
        <p:nvSpPr>
          <p:cNvPr id="108" name="TextBox 107"/>
          <p:cNvSpPr txBox="1"/>
          <p:nvPr/>
        </p:nvSpPr>
        <p:spPr>
          <a:xfrm>
            <a:off x="5131020" y="4907845"/>
            <a:ext cx="396187" cy="553998"/>
          </a:xfrm>
          <a:prstGeom prst="rect">
            <a:avLst/>
          </a:prstGeom>
          <a:noFill/>
        </p:spPr>
        <p:txBody>
          <a:bodyPr wrap="none" rtlCol="0">
            <a:spAutoFit/>
          </a:bodyPr>
          <a:lstStyle/>
          <a:p>
            <a:r>
              <a:rPr lang="en-US" sz="3000" b="1" dirty="0">
                <a:latin typeface="Consolas"/>
                <a:cs typeface="Consolas"/>
              </a:rPr>
              <a:t>2</a:t>
            </a:r>
          </a:p>
        </p:txBody>
      </p:sp>
      <p:sp>
        <p:nvSpPr>
          <p:cNvPr id="110" name="TextBox 109"/>
          <p:cNvSpPr txBox="1"/>
          <p:nvPr/>
        </p:nvSpPr>
        <p:spPr>
          <a:xfrm>
            <a:off x="5138798" y="5497660"/>
            <a:ext cx="396187" cy="553998"/>
          </a:xfrm>
          <a:prstGeom prst="rect">
            <a:avLst/>
          </a:prstGeom>
          <a:noFill/>
        </p:spPr>
        <p:txBody>
          <a:bodyPr wrap="none" rtlCol="0">
            <a:spAutoFit/>
          </a:bodyPr>
          <a:lstStyle/>
          <a:p>
            <a:r>
              <a:rPr lang="en-US" sz="3000" b="1" dirty="0" smtClean="0">
                <a:latin typeface="Consolas"/>
                <a:cs typeface="Consolas"/>
              </a:rPr>
              <a:t>3</a:t>
            </a:r>
            <a:endParaRPr lang="en-US" sz="3000" b="1" dirty="0">
              <a:latin typeface="Consolas"/>
              <a:cs typeface="Consolas"/>
            </a:endParaRPr>
          </a:p>
        </p:txBody>
      </p:sp>
      <p:sp>
        <p:nvSpPr>
          <p:cNvPr id="28" name="TextBox 27"/>
          <p:cNvSpPr txBox="1"/>
          <p:nvPr/>
        </p:nvSpPr>
        <p:spPr>
          <a:xfrm>
            <a:off x="4960311" y="3113815"/>
            <a:ext cx="1673129" cy="646331"/>
          </a:xfrm>
          <a:prstGeom prst="rect">
            <a:avLst/>
          </a:prstGeom>
          <a:noFill/>
        </p:spPr>
        <p:txBody>
          <a:bodyPr wrap="none" rtlCol="0">
            <a:spAutoFit/>
          </a:bodyPr>
          <a:lstStyle/>
          <a:p>
            <a:r>
              <a:rPr lang="en-US" sz="3600" dirty="0" smtClean="0"/>
              <a:t>Pattern</a:t>
            </a:r>
            <a:endParaRPr lang="en-US" sz="3600" dirty="0"/>
          </a:p>
        </p:txBody>
      </p:sp>
      <p:cxnSp>
        <p:nvCxnSpPr>
          <p:cNvPr id="30" name="Straight Arrow Connector 29"/>
          <p:cNvCxnSpPr/>
          <p:nvPr/>
        </p:nvCxnSpPr>
        <p:spPr>
          <a:xfrm flipH="1" flipV="1">
            <a:off x="5093369" y="2352843"/>
            <a:ext cx="347578" cy="87429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7139904" y="3127183"/>
            <a:ext cx="1480594" cy="646331"/>
          </a:xfrm>
          <a:prstGeom prst="rect">
            <a:avLst/>
          </a:prstGeom>
          <a:noFill/>
        </p:spPr>
        <p:txBody>
          <a:bodyPr wrap="none" rtlCol="0">
            <a:spAutoFit/>
          </a:bodyPr>
          <a:lstStyle/>
          <a:p>
            <a:r>
              <a:rPr lang="en-US" sz="3600" dirty="0" smtClean="0"/>
              <a:t>Action</a:t>
            </a:r>
            <a:endParaRPr lang="en-US" sz="3600" dirty="0"/>
          </a:p>
        </p:txBody>
      </p:sp>
      <p:cxnSp>
        <p:nvCxnSpPr>
          <p:cNvPr id="32" name="Straight Arrow Connector 31"/>
          <p:cNvCxnSpPr/>
          <p:nvPr/>
        </p:nvCxnSpPr>
        <p:spPr>
          <a:xfrm flipV="1">
            <a:off x="7904273" y="2352843"/>
            <a:ext cx="0" cy="8743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508884" y="1257072"/>
            <a:ext cx="7513054" cy="954107"/>
          </a:xfrm>
          <a:prstGeom prst="rect">
            <a:avLst/>
          </a:prstGeom>
          <a:solidFill>
            <a:schemeClr val="accent1">
              <a:alpha val="50000"/>
            </a:schemeClr>
          </a:solidFill>
          <a:ln>
            <a:noFill/>
          </a:ln>
        </p:spPr>
        <p:txBody>
          <a:bodyPr wrap="square" rtlCol="0">
            <a:spAutoFit/>
          </a:bodyPr>
          <a:lstStyle/>
          <a:p>
            <a:r>
              <a:rPr lang="en-US" sz="2800" dirty="0" smtClean="0">
                <a:latin typeface="Consolas"/>
                <a:cs typeface="Consolas"/>
              </a:rPr>
              <a:t>match(</a:t>
            </a:r>
            <a:r>
              <a:rPr lang="en-US" sz="2800" dirty="0" err="1">
                <a:latin typeface="Consolas"/>
                <a:cs typeface="Consolas"/>
              </a:rPr>
              <a:t>srcip</a:t>
            </a:r>
            <a:r>
              <a:rPr lang="en-US" sz="2800" dirty="0">
                <a:latin typeface="Consolas"/>
                <a:cs typeface="Consolas"/>
              </a:rPr>
              <a:t>=0*,</a:t>
            </a:r>
            <a:r>
              <a:rPr lang="en-US" sz="2800" dirty="0" err="1">
                <a:latin typeface="Consolas"/>
                <a:cs typeface="Consolas"/>
              </a:rPr>
              <a:t>dstip</a:t>
            </a:r>
            <a:r>
              <a:rPr lang="en-US" sz="2800" dirty="0" smtClean="0">
                <a:latin typeface="Consolas"/>
                <a:cs typeface="Consolas"/>
              </a:rPr>
              <a:t>=P)</a:t>
            </a:r>
            <a:r>
              <a:rPr lang="en-US" sz="2800" dirty="0">
                <a:latin typeface="Consolas"/>
                <a:cs typeface="Consolas"/>
              </a:rPr>
              <a:t>[</a:t>
            </a:r>
            <a:r>
              <a:rPr lang="en-US" sz="2800" dirty="0">
                <a:solidFill>
                  <a:srgbClr val="FF0000"/>
                </a:solidFill>
                <a:latin typeface="Consolas"/>
                <a:cs typeface="Consolas"/>
              </a:rPr>
              <a:t>mod(</a:t>
            </a:r>
            <a:r>
              <a:rPr lang="en-US" sz="2800" dirty="0" err="1">
                <a:solidFill>
                  <a:srgbClr val="FF0000"/>
                </a:solidFill>
                <a:latin typeface="Consolas"/>
                <a:cs typeface="Consolas"/>
              </a:rPr>
              <a:t>dstip</a:t>
            </a:r>
            <a:r>
              <a:rPr lang="en-US" sz="2800" dirty="0" smtClean="0">
                <a:solidFill>
                  <a:srgbClr val="FF0000"/>
                </a:solidFill>
                <a:latin typeface="Consolas"/>
                <a:cs typeface="Consolas"/>
              </a:rPr>
              <a:t>=</a:t>
            </a:r>
            <a:r>
              <a:rPr lang="en-US" sz="2800" dirty="0">
                <a:solidFill>
                  <a:srgbClr val="FF0000"/>
                </a:solidFill>
                <a:latin typeface="Consolas"/>
                <a:cs typeface="Consolas"/>
              </a:rPr>
              <a:t>A</a:t>
            </a:r>
            <a:r>
              <a:rPr lang="en-US" sz="2800" dirty="0" smtClean="0">
                <a:solidFill>
                  <a:srgbClr val="FF0000"/>
                </a:solidFill>
                <a:latin typeface="Consolas"/>
                <a:cs typeface="Consolas"/>
              </a:rPr>
              <a:t>)</a:t>
            </a:r>
            <a:r>
              <a:rPr lang="en-US" sz="2800" dirty="0" smtClean="0">
                <a:latin typeface="Consolas"/>
                <a:cs typeface="Consolas"/>
              </a:rPr>
              <a:t>]      </a:t>
            </a:r>
            <a:r>
              <a:rPr lang="en-US" sz="2800" dirty="0">
                <a:latin typeface="Consolas"/>
                <a:cs typeface="Consolas"/>
              </a:rPr>
              <a:t>match(</a:t>
            </a:r>
            <a:r>
              <a:rPr lang="en-US" sz="2800" dirty="0" err="1">
                <a:latin typeface="Consolas"/>
                <a:cs typeface="Consolas"/>
              </a:rPr>
              <a:t>srcip</a:t>
            </a:r>
            <a:r>
              <a:rPr lang="en-US" sz="2800" dirty="0">
                <a:latin typeface="Consolas"/>
                <a:cs typeface="Consolas"/>
              </a:rPr>
              <a:t>=1*,</a:t>
            </a:r>
            <a:r>
              <a:rPr lang="en-US" sz="2800" dirty="0" err="1">
                <a:latin typeface="Consolas"/>
                <a:cs typeface="Consolas"/>
              </a:rPr>
              <a:t>dstip</a:t>
            </a:r>
            <a:r>
              <a:rPr lang="en-US" sz="2800" dirty="0" smtClean="0">
                <a:latin typeface="Consolas"/>
                <a:cs typeface="Consolas"/>
              </a:rPr>
              <a:t>=P)</a:t>
            </a:r>
            <a:r>
              <a:rPr lang="en-US" sz="2800" dirty="0">
                <a:latin typeface="Consolas"/>
                <a:cs typeface="Consolas"/>
              </a:rPr>
              <a:t>[</a:t>
            </a:r>
            <a:r>
              <a:rPr lang="en-US" sz="2800" dirty="0">
                <a:solidFill>
                  <a:srgbClr val="FF0000"/>
                </a:solidFill>
                <a:latin typeface="Consolas"/>
                <a:cs typeface="Consolas"/>
              </a:rPr>
              <a:t>mod(</a:t>
            </a:r>
            <a:r>
              <a:rPr lang="en-US" sz="2800" dirty="0" err="1">
                <a:solidFill>
                  <a:srgbClr val="FF0000"/>
                </a:solidFill>
                <a:latin typeface="Consolas"/>
                <a:cs typeface="Consolas"/>
              </a:rPr>
              <a:t>dstip</a:t>
            </a:r>
            <a:r>
              <a:rPr lang="en-US" sz="2800" dirty="0" smtClean="0">
                <a:solidFill>
                  <a:srgbClr val="FF0000"/>
                </a:solidFill>
                <a:latin typeface="Consolas"/>
                <a:cs typeface="Consolas"/>
              </a:rPr>
              <a:t>=</a:t>
            </a:r>
            <a:r>
              <a:rPr lang="en-US" sz="2800" dirty="0">
                <a:solidFill>
                  <a:srgbClr val="FF0000"/>
                </a:solidFill>
                <a:latin typeface="Consolas"/>
                <a:cs typeface="Consolas"/>
              </a:rPr>
              <a:t>B</a:t>
            </a:r>
            <a:r>
              <a:rPr lang="en-US" sz="2800" dirty="0" smtClean="0">
                <a:solidFill>
                  <a:srgbClr val="FF0000"/>
                </a:solidFill>
                <a:latin typeface="Consolas"/>
                <a:cs typeface="Consolas"/>
              </a:rPr>
              <a:t>)</a:t>
            </a:r>
            <a:r>
              <a:rPr lang="en-US" sz="2800" dirty="0" smtClean="0">
                <a:latin typeface="Consolas"/>
                <a:cs typeface="Consolas"/>
              </a:rPr>
              <a:t>]</a:t>
            </a:r>
            <a:endParaRPr lang="en-US" sz="2800" dirty="0">
              <a:latin typeface="Consolas"/>
              <a:cs typeface="Consolas"/>
            </a:endParaRPr>
          </a:p>
        </p:txBody>
      </p:sp>
      <p:cxnSp>
        <p:nvCxnSpPr>
          <p:cNvPr id="26" name="Straight Arrow Connector 25"/>
          <p:cNvCxnSpPr/>
          <p:nvPr/>
        </p:nvCxnSpPr>
        <p:spPr>
          <a:xfrm flipV="1">
            <a:off x="2757803" y="2960081"/>
            <a:ext cx="1197340" cy="86426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p:txBody>
          <a:bodyPr/>
          <a:lstStyle/>
          <a:p>
            <a:r>
              <a:rPr lang="en-US" dirty="0"/>
              <a:t>One API, Many Uses </a:t>
            </a:r>
          </a:p>
        </p:txBody>
      </p:sp>
    </p:spTree>
    <p:extLst>
      <p:ext uri="{BB962C8B-B14F-4D97-AF65-F5344CB8AC3E}">
        <p14:creationId xmlns:p14="http://schemas.microsoft.com/office/powerpoint/2010/main" val="1340082002"/>
      </p:ext>
    </p:extLst>
  </p:cSld>
  <p:clrMapOvr>
    <a:masterClrMapping/>
  </p:clrMapOvr>
  <mc:AlternateContent xmlns:mc="http://schemas.openxmlformats.org/markup-compatibility/2006" xmlns:p14="http://schemas.microsoft.com/office/powerpoint/2010/main">
    <mc:Choice Requires="p14">
      <p:transition spd="slow" p14:dur="2000" advTm="10221"/>
    </mc:Choice>
    <mc:Fallback xmlns="">
      <p:transition xmlns:p14="http://schemas.microsoft.com/office/powerpoint/2010/main" spd="slow" advTm="10221"/>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3999" cy="1143000"/>
          </a:xfrm>
        </p:spPr>
        <p:txBody>
          <a:bodyPr>
            <a:normAutofit/>
          </a:bodyPr>
          <a:lstStyle/>
          <a:p>
            <a:r>
              <a:rPr lang="en-US" sz="4000" dirty="0" smtClean="0"/>
              <a:t>But Only Half of the Story</a:t>
            </a:r>
            <a:endParaRPr lang="en-US" sz="4000" dirty="0"/>
          </a:p>
        </p:txBody>
      </p:sp>
      <p:sp>
        <p:nvSpPr>
          <p:cNvPr id="4" name="Slide Number Placeholder 3"/>
          <p:cNvSpPr>
            <a:spLocks noGrp="1"/>
          </p:cNvSpPr>
          <p:nvPr>
            <p:ph type="sldNum" sz="quarter" idx="12"/>
          </p:nvPr>
        </p:nvSpPr>
        <p:spPr/>
        <p:txBody>
          <a:bodyPr/>
          <a:lstStyle/>
          <a:p>
            <a:fld id="{502431CD-A83D-384C-97C7-66FF0CCEF56F}" type="slidenum">
              <a:rPr lang="en-US" smtClean="0"/>
              <a:t>8</a:t>
            </a:fld>
            <a:endParaRPr lang="en-US" dirty="0"/>
          </a:p>
        </p:txBody>
      </p:sp>
      <p:sp>
        <p:nvSpPr>
          <p:cNvPr id="6" name="Rounded Rectangle 5"/>
          <p:cNvSpPr/>
          <p:nvPr/>
        </p:nvSpPr>
        <p:spPr>
          <a:xfrm>
            <a:off x="2304310" y="3513881"/>
            <a:ext cx="4724400" cy="554340"/>
          </a:xfrm>
          <a:prstGeom prst="roundRect">
            <a:avLst/>
          </a:prstGeom>
          <a:solidFill>
            <a:srgbClr val="404040"/>
          </a:solidFill>
          <a:ln>
            <a:solidFill>
              <a:srgbClr val="404040"/>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600" dirty="0" smtClean="0">
                <a:solidFill>
                  <a:srgbClr val="FFFFFF"/>
                </a:solidFill>
                <a:latin typeface="+mj-lt"/>
              </a:rPr>
              <a:t>Controller Platform</a:t>
            </a:r>
            <a:endParaRPr lang="en-US" sz="2600" dirty="0">
              <a:solidFill>
                <a:srgbClr val="FFFFFF"/>
              </a:solidFill>
              <a:latin typeface="+mj-lt"/>
            </a:endParaRPr>
          </a:p>
        </p:txBody>
      </p:sp>
      <p:sp>
        <p:nvSpPr>
          <p:cNvPr id="7" name="Rounded Rectangle 6"/>
          <p:cNvSpPr/>
          <p:nvPr/>
        </p:nvSpPr>
        <p:spPr>
          <a:xfrm>
            <a:off x="2304310" y="2846299"/>
            <a:ext cx="4724400" cy="554340"/>
          </a:xfrm>
          <a:prstGeom prst="roundRect">
            <a:avLst/>
          </a:prstGeom>
          <a:solidFill>
            <a:schemeClr val="accent1"/>
          </a:solidFill>
          <a:ln>
            <a:solidFill>
              <a:schemeClr val="accent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600" dirty="0" smtClean="0">
                <a:solidFill>
                  <a:srgbClr val="FFFFFF"/>
                </a:solidFill>
                <a:latin typeface="+mj-lt"/>
              </a:rPr>
              <a:t>Controller Application</a:t>
            </a:r>
            <a:endParaRPr lang="en-US" sz="2600" dirty="0">
              <a:solidFill>
                <a:srgbClr val="FFFFFF"/>
              </a:solidFill>
              <a:latin typeface="+mj-lt"/>
            </a:endParaRPr>
          </a:p>
        </p:txBody>
      </p:sp>
      <p:sp>
        <p:nvSpPr>
          <p:cNvPr id="9" name="Rounded Rectangle 8"/>
          <p:cNvSpPr/>
          <p:nvPr/>
        </p:nvSpPr>
        <p:spPr>
          <a:xfrm>
            <a:off x="4881702" y="4966429"/>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Rounded Rectangle 9"/>
          <p:cNvSpPr/>
          <p:nvPr/>
        </p:nvSpPr>
        <p:spPr>
          <a:xfrm>
            <a:off x="5728370" y="4966429"/>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Rounded Rectangle 10"/>
          <p:cNvSpPr/>
          <p:nvPr/>
        </p:nvSpPr>
        <p:spPr>
          <a:xfrm>
            <a:off x="6571510" y="4966429"/>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Up Arrow 11"/>
          <p:cNvSpPr/>
          <p:nvPr/>
        </p:nvSpPr>
        <p:spPr>
          <a:xfrm>
            <a:off x="4284800" y="4215941"/>
            <a:ext cx="211667" cy="524934"/>
          </a:xfrm>
          <a:prstGeom prst="upArrow">
            <a:avLst/>
          </a:prstGeom>
          <a:solidFill>
            <a:schemeClr val="tx1">
              <a:lumMod val="75000"/>
              <a:lumOff val="25000"/>
            </a:schemeClr>
          </a:solidFill>
          <a:ln w="127000">
            <a:solidFill>
              <a:schemeClr val="tx1">
                <a:lumMod val="75000"/>
                <a:lumOff val="25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Up Arrow 12"/>
          <p:cNvSpPr/>
          <p:nvPr/>
        </p:nvSpPr>
        <p:spPr>
          <a:xfrm rot="10800000">
            <a:off x="4887342" y="4215941"/>
            <a:ext cx="211667" cy="524934"/>
          </a:xfrm>
          <a:prstGeom prst="upArrow">
            <a:avLst/>
          </a:prstGeom>
          <a:solidFill>
            <a:schemeClr val="tx1">
              <a:lumMod val="75000"/>
              <a:lumOff val="25000"/>
            </a:schemeClr>
          </a:solidFill>
          <a:ln w="127000">
            <a:solidFill>
              <a:schemeClr val="tx1">
                <a:lumMod val="75000"/>
                <a:lumOff val="25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Rounded Rectangle 13"/>
          <p:cNvSpPr/>
          <p:nvPr/>
        </p:nvSpPr>
        <p:spPr>
          <a:xfrm>
            <a:off x="2370633" y="4966429"/>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Rounded Rectangle 14"/>
          <p:cNvSpPr/>
          <p:nvPr/>
        </p:nvSpPr>
        <p:spPr>
          <a:xfrm>
            <a:off x="3166502" y="4966429"/>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ounded Rectangle 15"/>
          <p:cNvSpPr/>
          <p:nvPr/>
        </p:nvSpPr>
        <p:spPr>
          <a:xfrm>
            <a:off x="4009642" y="4966429"/>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Up Arrow 21"/>
          <p:cNvSpPr/>
          <p:nvPr/>
        </p:nvSpPr>
        <p:spPr>
          <a:xfrm>
            <a:off x="4276784" y="2844389"/>
            <a:ext cx="211667" cy="524934"/>
          </a:xfrm>
          <a:prstGeom prst="upArrow">
            <a:avLst/>
          </a:prstGeom>
          <a:solidFill>
            <a:schemeClr val="tx1">
              <a:lumMod val="75000"/>
              <a:lumOff val="25000"/>
            </a:schemeClr>
          </a:solidFill>
          <a:ln w="127000">
            <a:solidFill>
              <a:srgbClr val="4F81BD"/>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Up Arrow 23"/>
          <p:cNvSpPr/>
          <p:nvPr/>
        </p:nvSpPr>
        <p:spPr>
          <a:xfrm rot="10800000">
            <a:off x="4879326" y="2844389"/>
            <a:ext cx="211667" cy="524934"/>
          </a:xfrm>
          <a:prstGeom prst="upArrow">
            <a:avLst/>
          </a:prstGeom>
          <a:solidFill>
            <a:schemeClr val="tx1">
              <a:lumMod val="75000"/>
              <a:lumOff val="25000"/>
            </a:schemeClr>
          </a:solidFill>
          <a:ln w="127000">
            <a:solidFill>
              <a:srgbClr val="4F81BD"/>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TextBox 25"/>
          <p:cNvSpPr txBox="1"/>
          <p:nvPr/>
        </p:nvSpPr>
        <p:spPr>
          <a:xfrm>
            <a:off x="161124" y="4167141"/>
            <a:ext cx="2356557" cy="830997"/>
          </a:xfrm>
          <a:prstGeom prst="rect">
            <a:avLst/>
          </a:prstGeom>
          <a:noFill/>
        </p:spPr>
        <p:txBody>
          <a:bodyPr wrap="square" rtlCol="0">
            <a:spAutoFit/>
          </a:bodyPr>
          <a:lstStyle/>
          <a:p>
            <a:r>
              <a:rPr lang="en-US" sz="2400" dirty="0" smtClean="0"/>
              <a:t>Hardware Interface</a:t>
            </a:r>
          </a:p>
        </p:txBody>
      </p:sp>
      <p:sp>
        <p:nvSpPr>
          <p:cNvPr id="27" name="TextBox 26"/>
          <p:cNvSpPr txBox="1"/>
          <p:nvPr/>
        </p:nvSpPr>
        <p:spPr>
          <a:xfrm>
            <a:off x="161124" y="2697808"/>
            <a:ext cx="3462578" cy="830997"/>
          </a:xfrm>
          <a:prstGeom prst="rect">
            <a:avLst/>
          </a:prstGeom>
          <a:noFill/>
        </p:spPr>
        <p:txBody>
          <a:bodyPr wrap="square" rtlCol="0">
            <a:spAutoFit/>
          </a:bodyPr>
          <a:lstStyle/>
          <a:p>
            <a:r>
              <a:rPr lang="en-US" sz="2400" dirty="0" smtClean="0"/>
              <a:t>Programmer </a:t>
            </a:r>
          </a:p>
          <a:p>
            <a:r>
              <a:rPr lang="en-US" sz="2400" dirty="0" smtClean="0"/>
              <a:t>Interface </a:t>
            </a:r>
          </a:p>
        </p:txBody>
      </p:sp>
      <p:sp>
        <p:nvSpPr>
          <p:cNvPr id="29" name="TextBox 28"/>
          <p:cNvSpPr txBox="1"/>
          <p:nvPr/>
        </p:nvSpPr>
        <p:spPr>
          <a:xfrm>
            <a:off x="7211613" y="4117041"/>
            <a:ext cx="2356557" cy="830997"/>
          </a:xfrm>
          <a:prstGeom prst="rect">
            <a:avLst/>
          </a:prstGeom>
          <a:noFill/>
        </p:spPr>
        <p:txBody>
          <a:bodyPr wrap="square" rtlCol="0">
            <a:spAutoFit/>
          </a:bodyPr>
          <a:lstStyle/>
          <a:p>
            <a:r>
              <a:rPr lang="en-US" sz="2400" dirty="0" err="1" smtClean="0"/>
              <a:t>OpenFlow</a:t>
            </a:r>
            <a:endParaRPr lang="en-US" sz="2400" dirty="0" smtClean="0"/>
          </a:p>
          <a:p>
            <a:r>
              <a:rPr lang="en-US" sz="2400" dirty="0" smtClean="0"/>
              <a:t>(assembly)</a:t>
            </a:r>
          </a:p>
        </p:txBody>
      </p:sp>
      <p:sp>
        <p:nvSpPr>
          <p:cNvPr id="30" name="TextBox 29"/>
          <p:cNvSpPr txBox="1"/>
          <p:nvPr/>
        </p:nvSpPr>
        <p:spPr>
          <a:xfrm>
            <a:off x="7644742" y="2403245"/>
            <a:ext cx="683776" cy="1323439"/>
          </a:xfrm>
          <a:prstGeom prst="rect">
            <a:avLst/>
          </a:prstGeom>
          <a:noFill/>
        </p:spPr>
        <p:txBody>
          <a:bodyPr wrap="square" rtlCol="0">
            <a:spAutoFit/>
          </a:bodyPr>
          <a:lstStyle/>
          <a:p>
            <a:r>
              <a:rPr lang="en-US" sz="8000" b="1" dirty="0">
                <a:solidFill>
                  <a:srgbClr val="FF0000"/>
                </a:solidFill>
              </a:rPr>
              <a:t>?</a:t>
            </a:r>
            <a:endParaRPr lang="en-US" sz="8000" b="1" dirty="0" smtClean="0">
              <a:solidFill>
                <a:srgbClr val="FF0000"/>
              </a:solidFill>
            </a:endParaRPr>
          </a:p>
        </p:txBody>
      </p:sp>
      <p:sp>
        <p:nvSpPr>
          <p:cNvPr id="5" name="Rectangle 4"/>
          <p:cNvSpPr/>
          <p:nvPr/>
        </p:nvSpPr>
        <p:spPr>
          <a:xfrm>
            <a:off x="374319" y="1399247"/>
            <a:ext cx="8218905" cy="477054"/>
          </a:xfrm>
          <a:prstGeom prst="rect">
            <a:avLst/>
          </a:prstGeom>
        </p:spPr>
        <p:txBody>
          <a:bodyPr wrap="square">
            <a:spAutoFit/>
          </a:bodyPr>
          <a:lstStyle/>
          <a:p>
            <a:pPr algn="ctr">
              <a:lnSpc>
                <a:spcPct val="80000"/>
              </a:lnSpc>
            </a:pPr>
            <a:r>
              <a:rPr lang="en-US" sz="3000" b="1" i="1" dirty="0" smtClean="0"/>
              <a:t>Modular </a:t>
            </a:r>
            <a:r>
              <a:rPr lang="en-US" sz="3000" b="1" i="1" dirty="0"/>
              <a:t>&amp;</a:t>
            </a:r>
            <a:r>
              <a:rPr lang="en-US" sz="3000" b="1" i="1" dirty="0" smtClean="0"/>
              <a:t> Intuitive</a:t>
            </a:r>
            <a:endParaRPr lang="en-US" sz="3000" b="1" i="1" dirty="0"/>
          </a:p>
        </p:txBody>
      </p:sp>
      <p:sp>
        <p:nvSpPr>
          <p:cNvPr id="8" name="Rectangle 7"/>
          <p:cNvSpPr/>
          <p:nvPr/>
        </p:nvSpPr>
        <p:spPr>
          <a:xfrm>
            <a:off x="2028129" y="5650651"/>
            <a:ext cx="5286790" cy="1015663"/>
          </a:xfrm>
          <a:prstGeom prst="rect">
            <a:avLst/>
          </a:prstGeom>
        </p:spPr>
        <p:txBody>
          <a:bodyPr wrap="none">
            <a:spAutoFit/>
          </a:bodyPr>
          <a:lstStyle/>
          <a:p>
            <a:pPr algn="ctr"/>
            <a:r>
              <a:rPr lang="en-US" sz="3000" b="1" i="1" dirty="0" smtClean="0"/>
              <a:t>Hardware Flow-Table Rules </a:t>
            </a:r>
          </a:p>
          <a:p>
            <a:pPr algn="ctr"/>
            <a:r>
              <a:rPr lang="en-US" sz="3000" b="1" i="1" dirty="0" smtClean="0"/>
              <a:t>(Machine Language)</a:t>
            </a:r>
            <a:endParaRPr lang="en-US" sz="3000" b="1" i="1" dirty="0"/>
          </a:p>
        </p:txBody>
      </p:sp>
      <p:sp>
        <p:nvSpPr>
          <p:cNvPr id="23" name="Rounded Rectangle 22"/>
          <p:cNvSpPr/>
          <p:nvPr/>
        </p:nvSpPr>
        <p:spPr>
          <a:xfrm>
            <a:off x="6145466" y="2107613"/>
            <a:ext cx="886893" cy="554340"/>
          </a:xfrm>
          <a:prstGeom prst="roundRect">
            <a:avLst/>
          </a:prstGeom>
          <a:solidFill>
            <a:schemeClr val="accent1"/>
          </a:solidFill>
          <a:ln>
            <a:solidFill>
              <a:schemeClr val="accent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600" dirty="0" smtClean="0">
                <a:solidFill>
                  <a:srgbClr val="FFFFFF"/>
                </a:solidFill>
                <a:latin typeface="+mj-lt"/>
              </a:rPr>
              <a:t>LB</a:t>
            </a:r>
            <a:endParaRPr lang="en-US" sz="2600" dirty="0">
              <a:solidFill>
                <a:srgbClr val="FFFFFF"/>
              </a:solidFill>
              <a:latin typeface="+mj-lt"/>
            </a:endParaRPr>
          </a:p>
        </p:txBody>
      </p:sp>
      <p:sp>
        <p:nvSpPr>
          <p:cNvPr id="25" name="Rounded Rectangle 24"/>
          <p:cNvSpPr/>
          <p:nvPr/>
        </p:nvSpPr>
        <p:spPr>
          <a:xfrm>
            <a:off x="3760678" y="2109989"/>
            <a:ext cx="1128892" cy="554340"/>
          </a:xfrm>
          <a:prstGeom prst="roundRect">
            <a:avLst/>
          </a:prstGeom>
          <a:solidFill>
            <a:schemeClr val="accent1"/>
          </a:solidFill>
          <a:ln>
            <a:solidFill>
              <a:schemeClr val="accent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600" dirty="0" smtClean="0">
                <a:solidFill>
                  <a:srgbClr val="FFFFFF"/>
                </a:solidFill>
                <a:latin typeface="+mj-lt"/>
              </a:rPr>
              <a:t>Route</a:t>
            </a:r>
            <a:endParaRPr lang="en-US" sz="2600" dirty="0">
              <a:solidFill>
                <a:srgbClr val="FFFFFF"/>
              </a:solidFill>
              <a:latin typeface="+mj-lt"/>
            </a:endParaRPr>
          </a:p>
        </p:txBody>
      </p:sp>
      <p:sp>
        <p:nvSpPr>
          <p:cNvPr id="28" name="Rounded Rectangle 27"/>
          <p:cNvSpPr/>
          <p:nvPr/>
        </p:nvSpPr>
        <p:spPr>
          <a:xfrm>
            <a:off x="2293849" y="2109989"/>
            <a:ext cx="1340556" cy="554340"/>
          </a:xfrm>
          <a:prstGeom prst="roundRect">
            <a:avLst/>
          </a:prstGeom>
          <a:solidFill>
            <a:schemeClr val="accent1"/>
          </a:solidFill>
          <a:ln>
            <a:solidFill>
              <a:schemeClr val="accent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600" dirty="0" smtClean="0">
                <a:solidFill>
                  <a:srgbClr val="FFFFFF"/>
                </a:solidFill>
                <a:latin typeface="+mj-lt"/>
              </a:rPr>
              <a:t>Monitor</a:t>
            </a:r>
            <a:endParaRPr lang="en-US" sz="2600" dirty="0">
              <a:solidFill>
                <a:srgbClr val="FFFFFF"/>
              </a:solidFill>
              <a:latin typeface="+mj-lt"/>
            </a:endParaRPr>
          </a:p>
        </p:txBody>
      </p:sp>
      <p:sp>
        <p:nvSpPr>
          <p:cNvPr id="31" name="Rounded Rectangle 30"/>
          <p:cNvSpPr/>
          <p:nvPr/>
        </p:nvSpPr>
        <p:spPr>
          <a:xfrm>
            <a:off x="5032336" y="2107613"/>
            <a:ext cx="963789" cy="554340"/>
          </a:xfrm>
          <a:prstGeom prst="roundRect">
            <a:avLst/>
          </a:prstGeom>
          <a:solidFill>
            <a:schemeClr val="accent1"/>
          </a:solidFill>
          <a:ln>
            <a:solidFill>
              <a:schemeClr val="accent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600" dirty="0" smtClean="0">
                <a:solidFill>
                  <a:srgbClr val="FFFFFF"/>
                </a:solidFill>
                <a:latin typeface="+mj-lt"/>
              </a:rPr>
              <a:t>FW</a:t>
            </a:r>
            <a:endParaRPr lang="en-US" sz="2600" dirty="0">
              <a:solidFill>
                <a:srgbClr val="FFFFFF"/>
              </a:solidFill>
              <a:latin typeface="+mj-lt"/>
            </a:endParaRPr>
          </a:p>
        </p:txBody>
      </p:sp>
    </p:spTree>
    <p:custDataLst>
      <p:tags r:id="rId1"/>
    </p:custDataLst>
    <p:extLst>
      <p:ext uri="{BB962C8B-B14F-4D97-AF65-F5344CB8AC3E}">
        <p14:creationId xmlns:p14="http://schemas.microsoft.com/office/powerpoint/2010/main" val="1096813257"/>
      </p:ext>
    </p:extLst>
  </p:cSld>
  <p:clrMapOvr>
    <a:masterClrMapping/>
  </p:clrMapOvr>
  <mc:AlternateContent xmlns:mc="http://schemas.openxmlformats.org/markup-compatibility/2006" xmlns:p14="http://schemas.microsoft.com/office/powerpoint/2010/main">
    <mc:Choice Requires="p14">
      <p:transition spd="slow" p14:dur="2000" advTm="44238"/>
    </mc:Choice>
    <mc:Fallback xmlns="">
      <p:transition xmlns:p14="http://schemas.microsoft.com/office/powerpoint/2010/main" spd="slow" advTm="4423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2.59259E-6 L -4.16667E-6 -0.10718 " pathEditMode="relative" rAng="0" ptsTypes="AA">
                                      <p:cBhvr>
                                        <p:cTn id="6" dur="1000" fill="hold"/>
                                        <p:tgtEl>
                                          <p:spTgt spid="7"/>
                                        </p:tgtEl>
                                        <p:attrNameLst>
                                          <p:attrName>ppt_x</p:attrName>
                                          <p:attrName>ppt_y</p:attrName>
                                        </p:attrNameLst>
                                      </p:cBhvr>
                                      <p:rCtr x="0" y="-5370"/>
                                    </p:animMotion>
                                  </p:childTnLst>
                                </p:cTn>
                              </p:par>
                              <p:par>
                                <p:cTn id="7" presetID="10"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animEffect transition="in" filter="fade">
                                      <p:cBhvr>
                                        <p:cTn id="9" dur="1000"/>
                                        <p:tgtEl>
                                          <p:spTgt spid="2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childTnLst>
                                </p:cTn>
                              </p:par>
                              <p:par>
                                <p:cTn id="34" presetID="10" presetClass="exit" presetSubtype="0" fill="hold" grpId="1" nodeType="withEffect">
                                  <p:stCondLst>
                                    <p:cond delay="0"/>
                                  </p:stCondLst>
                                  <p:childTnLst>
                                    <p:animEffect transition="out" filter="fade">
                                      <p:cBhvr>
                                        <p:cTn id="35" dur="1000"/>
                                        <p:tgtEl>
                                          <p:spTgt spid="7"/>
                                        </p:tgtEl>
                                      </p:cBhvr>
                                    </p:animEffect>
                                    <p:set>
                                      <p:cBhvr>
                                        <p:cTn id="36" dur="1" fill="hold">
                                          <p:stCondLst>
                                            <p:cond delay="999"/>
                                          </p:stCondLst>
                                        </p:cTn>
                                        <p:tgtEl>
                                          <p:spTgt spid="7"/>
                                        </p:tgtEl>
                                        <p:attrNameLst>
                                          <p:attrName>style.visibility</p:attrName>
                                        </p:attrNameLst>
                                      </p:cBhvr>
                                      <p:to>
                                        <p:strVal val="hidden"/>
                                      </p:to>
                                    </p:set>
                                  </p:childTnLst>
                                </p:cTn>
                              </p:par>
                              <p:par>
                                <p:cTn id="37" presetID="42" presetClass="path" presetSubtype="0" accel="50000" decel="50000" fill="hold" grpId="1" nodeType="withEffect">
                                  <p:stCondLst>
                                    <p:cond delay="0"/>
                                  </p:stCondLst>
                                  <p:childTnLst>
                                    <p:animMotion origin="layout" path="M -1.94444E-6 0.09953 L -1.94444E-6 3.33333E-6 " pathEditMode="relative" rAng="0" ptsTypes="AA">
                                      <p:cBhvr>
                                        <p:cTn id="38" dur="1000" fill="hold"/>
                                        <p:tgtEl>
                                          <p:spTgt spid="28"/>
                                        </p:tgtEl>
                                        <p:attrNameLst>
                                          <p:attrName>ppt_x</p:attrName>
                                          <p:attrName>ppt_y</p:attrName>
                                        </p:attrNameLst>
                                      </p:cBhvr>
                                      <p:rCtr x="0" y="-4977"/>
                                    </p:animMotion>
                                  </p:childTnLst>
                                </p:cTn>
                              </p:par>
                              <p:par>
                                <p:cTn id="39" presetID="42" presetClass="path" presetSubtype="0" accel="50000" decel="50000" fill="hold" grpId="1" nodeType="withEffect">
                                  <p:stCondLst>
                                    <p:cond delay="0"/>
                                  </p:stCondLst>
                                  <p:childTnLst>
                                    <p:animMotion origin="layout" path="M 3.33333E-6 0.09259 L 3.33333E-6 3.33333E-6 " pathEditMode="relative" rAng="0" ptsTypes="AA">
                                      <p:cBhvr>
                                        <p:cTn id="40" dur="1000" fill="hold"/>
                                        <p:tgtEl>
                                          <p:spTgt spid="25"/>
                                        </p:tgtEl>
                                        <p:attrNameLst>
                                          <p:attrName>ppt_x</p:attrName>
                                          <p:attrName>ppt_y</p:attrName>
                                        </p:attrNameLst>
                                      </p:cBhvr>
                                      <p:rCtr x="0" y="-4630"/>
                                    </p:animMotion>
                                  </p:childTnLst>
                                </p:cTn>
                              </p:par>
                              <p:par>
                                <p:cTn id="41" presetID="42" presetClass="path" presetSubtype="0" accel="50000" decel="50000" fill="hold" grpId="1" nodeType="withEffect">
                                  <p:stCondLst>
                                    <p:cond delay="0"/>
                                  </p:stCondLst>
                                  <p:childTnLst>
                                    <p:animMotion origin="layout" path="M -1.38889E-6 0.0949 L -1.38889E-6 4.81481E-6 " pathEditMode="relative" rAng="0" ptsTypes="AA">
                                      <p:cBhvr>
                                        <p:cTn id="42" dur="1000" fill="hold"/>
                                        <p:tgtEl>
                                          <p:spTgt spid="31"/>
                                        </p:tgtEl>
                                        <p:attrNameLst>
                                          <p:attrName>ppt_x</p:attrName>
                                          <p:attrName>ppt_y</p:attrName>
                                        </p:attrNameLst>
                                      </p:cBhvr>
                                      <p:rCtr x="0" y="-4745"/>
                                    </p:animMotion>
                                  </p:childTnLst>
                                </p:cTn>
                              </p:par>
                              <p:par>
                                <p:cTn id="43" presetID="42" presetClass="path" presetSubtype="0" accel="50000" decel="50000" fill="hold" grpId="1" nodeType="withEffect">
                                  <p:stCondLst>
                                    <p:cond delay="0"/>
                                  </p:stCondLst>
                                  <p:childTnLst>
                                    <p:animMotion origin="layout" path="M -5.55556E-7 0.0926 L -5.55556E-7 -2.96296E-6 " pathEditMode="relative" rAng="0" ptsTypes="AA">
                                      <p:cBhvr>
                                        <p:cTn id="44" dur="1000" fill="hold"/>
                                        <p:tgtEl>
                                          <p:spTgt spid="23"/>
                                        </p:tgtEl>
                                        <p:attrNameLst>
                                          <p:attrName>ppt_x</p:attrName>
                                          <p:attrName>ppt_y</p:attrName>
                                        </p:attrNameLst>
                                      </p:cBhvr>
                                      <p:rCtr x="0" y="-46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22" grpId="0" animBg="1"/>
      <p:bldP spid="24" grpId="0" animBg="1"/>
      <p:bldP spid="27" grpId="0"/>
      <p:bldP spid="30" grpId="0"/>
      <p:bldP spid="5" grpId="0"/>
      <p:bldP spid="23" grpId="0" animBg="1"/>
      <p:bldP spid="23" grpId="1" animBg="1"/>
      <p:bldP spid="25" grpId="0" animBg="1"/>
      <p:bldP spid="25" grpId="1" animBg="1"/>
      <p:bldP spid="28" grpId="0" animBg="1"/>
      <p:bldP spid="28" grpId="1" animBg="1"/>
      <p:bldP spid="31" grpId="0" animBg="1"/>
      <p:bldP spid="3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213882" y="1642867"/>
            <a:ext cx="5374115" cy="707886"/>
          </a:xfrm>
          <a:prstGeom prst="rect">
            <a:avLst/>
          </a:prstGeom>
          <a:solidFill>
            <a:schemeClr val="accent1">
              <a:alpha val="50000"/>
            </a:schemeClr>
          </a:solidFill>
          <a:ln>
            <a:noFill/>
          </a:ln>
        </p:spPr>
        <p:txBody>
          <a:bodyPr wrap="square" rtlCol="0">
            <a:spAutoFit/>
          </a:bodyPr>
          <a:lstStyle/>
          <a:p>
            <a:r>
              <a:rPr lang="en-US" sz="2000" dirty="0" smtClean="0">
                <a:latin typeface="Consolas"/>
                <a:cs typeface="Consolas"/>
              </a:rPr>
              <a:t>match(</a:t>
            </a:r>
            <a:r>
              <a:rPr lang="en-US" sz="2000" dirty="0" err="1">
                <a:latin typeface="Consolas"/>
                <a:cs typeface="Consolas"/>
              </a:rPr>
              <a:t>srcip</a:t>
            </a:r>
            <a:r>
              <a:rPr lang="en-US" sz="2000" dirty="0">
                <a:latin typeface="Consolas"/>
                <a:cs typeface="Consolas"/>
              </a:rPr>
              <a:t>=0*,</a:t>
            </a:r>
            <a:r>
              <a:rPr lang="en-US" sz="2000" dirty="0" err="1">
                <a:latin typeface="Consolas"/>
                <a:cs typeface="Consolas"/>
              </a:rPr>
              <a:t>dstip</a:t>
            </a:r>
            <a:r>
              <a:rPr lang="en-US" sz="2000" dirty="0" smtClean="0">
                <a:latin typeface="Consolas"/>
                <a:cs typeface="Consolas"/>
              </a:rPr>
              <a:t>=P)</a:t>
            </a:r>
            <a:r>
              <a:rPr lang="en-US" sz="2000" dirty="0">
                <a:latin typeface="Consolas"/>
                <a:cs typeface="Consolas"/>
              </a:rPr>
              <a:t>[mod(</a:t>
            </a:r>
            <a:r>
              <a:rPr lang="en-US" sz="2000" dirty="0" err="1">
                <a:latin typeface="Consolas"/>
                <a:cs typeface="Consolas"/>
              </a:rPr>
              <a:t>dstip</a:t>
            </a:r>
            <a:r>
              <a:rPr lang="en-US" sz="2000" dirty="0" smtClean="0">
                <a:latin typeface="Consolas"/>
                <a:cs typeface="Consolas"/>
              </a:rPr>
              <a:t>=</a:t>
            </a:r>
            <a:r>
              <a:rPr lang="en-US" sz="2000" dirty="0">
                <a:latin typeface="Consolas"/>
                <a:cs typeface="Consolas"/>
              </a:rPr>
              <a:t>A</a:t>
            </a:r>
            <a:r>
              <a:rPr lang="en-US" sz="2000" dirty="0" smtClean="0">
                <a:latin typeface="Consolas"/>
                <a:cs typeface="Consolas"/>
              </a:rPr>
              <a:t>)]      </a:t>
            </a:r>
            <a:r>
              <a:rPr lang="en-US" sz="2000" dirty="0">
                <a:latin typeface="Consolas"/>
                <a:cs typeface="Consolas"/>
              </a:rPr>
              <a:t>match(</a:t>
            </a:r>
            <a:r>
              <a:rPr lang="en-US" sz="2000" dirty="0" err="1">
                <a:latin typeface="Consolas"/>
                <a:cs typeface="Consolas"/>
              </a:rPr>
              <a:t>srcip</a:t>
            </a:r>
            <a:r>
              <a:rPr lang="en-US" sz="2000" dirty="0">
                <a:latin typeface="Consolas"/>
                <a:cs typeface="Consolas"/>
              </a:rPr>
              <a:t>=1*,</a:t>
            </a:r>
            <a:r>
              <a:rPr lang="en-US" sz="2000" dirty="0" err="1">
                <a:latin typeface="Consolas"/>
                <a:cs typeface="Consolas"/>
              </a:rPr>
              <a:t>dstip</a:t>
            </a:r>
            <a:r>
              <a:rPr lang="en-US" sz="2000" dirty="0" smtClean="0">
                <a:latin typeface="Consolas"/>
                <a:cs typeface="Consolas"/>
              </a:rPr>
              <a:t>=P)</a:t>
            </a:r>
            <a:r>
              <a:rPr lang="en-US" sz="2000" dirty="0">
                <a:latin typeface="Consolas"/>
                <a:cs typeface="Consolas"/>
              </a:rPr>
              <a:t>[mod(</a:t>
            </a:r>
            <a:r>
              <a:rPr lang="en-US" sz="2000" dirty="0" err="1">
                <a:latin typeface="Consolas"/>
                <a:cs typeface="Consolas"/>
              </a:rPr>
              <a:t>dstip</a:t>
            </a:r>
            <a:r>
              <a:rPr lang="en-US" sz="2000" dirty="0" smtClean="0">
                <a:latin typeface="Consolas"/>
                <a:cs typeface="Consolas"/>
              </a:rPr>
              <a:t>=</a:t>
            </a:r>
            <a:r>
              <a:rPr lang="en-US" sz="2000" dirty="0">
                <a:latin typeface="Consolas"/>
                <a:cs typeface="Consolas"/>
              </a:rPr>
              <a:t>B</a:t>
            </a:r>
            <a:r>
              <a:rPr lang="en-US" sz="2000" dirty="0" smtClean="0">
                <a:latin typeface="Consolas"/>
                <a:cs typeface="Consolas"/>
              </a:rPr>
              <a:t>)]</a:t>
            </a:r>
            <a:endParaRPr lang="en-US" sz="2000" dirty="0">
              <a:latin typeface="Consolas"/>
              <a:cs typeface="Consolas"/>
            </a:endParaRPr>
          </a:p>
        </p:txBody>
      </p:sp>
      <p:sp>
        <p:nvSpPr>
          <p:cNvPr id="52" name="TextBox 51"/>
          <p:cNvSpPr txBox="1"/>
          <p:nvPr/>
        </p:nvSpPr>
        <p:spPr>
          <a:xfrm>
            <a:off x="5759531" y="1614736"/>
            <a:ext cx="3286977" cy="1015663"/>
          </a:xfrm>
          <a:prstGeom prst="rect">
            <a:avLst/>
          </a:prstGeom>
          <a:solidFill>
            <a:srgbClr val="008000">
              <a:alpha val="50000"/>
            </a:srgbClr>
          </a:solidFill>
        </p:spPr>
        <p:txBody>
          <a:bodyPr wrap="none" rtlCol="0">
            <a:spAutoFit/>
          </a:bodyPr>
          <a:lstStyle/>
          <a:p>
            <a:r>
              <a:rPr lang="en-US" sz="2000" dirty="0">
                <a:solidFill>
                  <a:srgbClr val="000000"/>
                </a:solidFill>
                <a:latin typeface="Consolas"/>
                <a:cs typeface="Consolas"/>
              </a:rPr>
              <a:t>m</a:t>
            </a:r>
            <a:r>
              <a:rPr lang="en-US" sz="2000" dirty="0" smtClean="0">
                <a:solidFill>
                  <a:srgbClr val="000000"/>
                </a:solidFill>
                <a:latin typeface="Consolas"/>
                <a:cs typeface="Consolas"/>
              </a:rPr>
              <a:t>atch(</a:t>
            </a:r>
            <a:r>
              <a:rPr lang="en-US" sz="2000" dirty="0" err="1" smtClean="0">
                <a:solidFill>
                  <a:srgbClr val="000000"/>
                </a:solidFill>
                <a:latin typeface="Consolas"/>
                <a:cs typeface="Consolas"/>
              </a:rPr>
              <a:t>dstip</a:t>
            </a:r>
            <a:r>
              <a:rPr lang="en-US" sz="2000" dirty="0" smtClean="0">
                <a:solidFill>
                  <a:srgbClr val="000000"/>
                </a:solidFill>
                <a:latin typeface="Consolas"/>
                <a:cs typeface="Consolas"/>
              </a:rPr>
              <a:t>=A)[</a:t>
            </a:r>
            <a:r>
              <a:rPr lang="en-US" sz="2000" dirty="0" err="1" smtClean="0">
                <a:solidFill>
                  <a:srgbClr val="000000"/>
                </a:solidFill>
                <a:latin typeface="Consolas"/>
                <a:cs typeface="Consolas"/>
                <a:sym typeface="Wingdings"/>
              </a:rPr>
              <a:t>fwd</a:t>
            </a:r>
            <a:r>
              <a:rPr lang="en-US" sz="2000" dirty="0" smtClean="0">
                <a:solidFill>
                  <a:srgbClr val="000000"/>
                </a:solidFill>
                <a:latin typeface="Consolas"/>
                <a:cs typeface="Consolas"/>
                <a:sym typeface="Wingdings"/>
              </a:rPr>
              <a:t>(2)]</a:t>
            </a:r>
          </a:p>
          <a:p>
            <a:r>
              <a:rPr lang="en-US" sz="2000" dirty="0">
                <a:solidFill>
                  <a:srgbClr val="000000"/>
                </a:solidFill>
                <a:latin typeface="Consolas"/>
                <a:cs typeface="Consolas"/>
                <a:sym typeface="Wingdings"/>
              </a:rPr>
              <a:t>m</a:t>
            </a:r>
            <a:r>
              <a:rPr lang="en-US" sz="2000" dirty="0" smtClean="0">
                <a:solidFill>
                  <a:srgbClr val="000000"/>
                </a:solidFill>
                <a:latin typeface="Consolas"/>
                <a:cs typeface="Consolas"/>
                <a:sym typeface="Wingdings"/>
              </a:rPr>
              <a:t>atch(</a:t>
            </a:r>
            <a:r>
              <a:rPr lang="en-US" sz="2000" dirty="0" err="1" smtClean="0">
                <a:solidFill>
                  <a:srgbClr val="000000"/>
                </a:solidFill>
                <a:latin typeface="Consolas"/>
                <a:cs typeface="Consolas"/>
                <a:sym typeface="Wingdings"/>
              </a:rPr>
              <a:t>dstip</a:t>
            </a:r>
            <a:r>
              <a:rPr lang="en-US" sz="2000" dirty="0" smtClean="0">
                <a:solidFill>
                  <a:srgbClr val="000000"/>
                </a:solidFill>
                <a:latin typeface="Consolas"/>
                <a:cs typeface="Consolas"/>
                <a:sym typeface="Wingdings"/>
              </a:rPr>
              <a:t>=B)[</a:t>
            </a:r>
            <a:r>
              <a:rPr lang="en-US" sz="2000" dirty="0" err="1" smtClean="0">
                <a:solidFill>
                  <a:srgbClr val="000000"/>
                </a:solidFill>
                <a:latin typeface="Consolas"/>
                <a:cs typeface="Consolas"/>
                <a:sym typeface="Wingdings"/>
              </a:rPr>
              <a:t>fwd</a:t>
            </a:r>
            <a:r>
              <a:rPr lang="en-US" sz="2000" dirty="0" smtClean="0">
                <a:solidFill>
                  <a:srgbClr val="000000"/>
                </a:solidFill>
                <a:latin typeface="Consolas"/>
                <a:cs typeface="Consolas"/>
                <a:sym typeface="Wingdings"/>
              </a:rPr>
              <a:t>(3)]</a:t>
            </a:r>
          </a:p>
          <a:p>
            <a:r>
              <a:rPr lang="en-US" sz="2000" dirty="0">
                <a:solidFill>
                  <a:srgbClr val="000000"/>
                </a:solidFill>
                <a:latin typeface="Consolas"/>
                <a:cs typeface="Consolas"/>
                <a:sym typeface="Wingdings"/>
              </a:rPr>
              <a:t>m</a:t>
            </a:r>
            <a:r>
              <a:rPr lang="en-US" sz="2000" dirty="0" smtClean="0">
                <a:solidFill>
                  <a:srgbClr val="000000"/>
                </a:solidFill>
                <a:latin typeface="Consolas"/>
                <a:cs typeface="Consolas"/>
                <a:sym typeface="Wingdings"/>
              </a:rPr>
              <a:t>atch(*      )[</a:t>
            </a:r>
            <a:r>
              <a:rPr lang="en-US" sz="2000" dirty="0" err="1" smtClean="0">
                <a:solidFill>
                  <a:srgbClr val="000000"/>
                </a:solidFill>
                <a:latin typeface="Consolas"/>
                <a:cs typeface="Consolas"/>
                <a:sym typeface="Wingdings"/>
              </a:rPr>
              <a:t>fwd</a:t>
            </a:r>
            <a:r>
              <a:rPr lang="en-US" sz="2000" dirty="0" smtClean="0">
                <a:solidFill>
                  <a:srgbClr val="000000"/>
                </a:solidFill>
                <a:latin typeface="Consolas"/>
                <a:cs typeface="Consolas"/>
                <a:sym typeface="Wingdings"/>
              </a:rPr>
              <a:t>(</a:t>
            </a:r>
            <a:r>
              <a:rPr lang="en-US" sz="2000" dirty="0">
                <a:solidFill>
                  <a:srgbClr val="000000"/>
                </a:solidFill>
                <a:latin typeface="Consolas"/>
                <a:cs typeface="Consolas"/>
                <a:sym typeface="Wingdings"/>
              </a:rPr>
              <a:t>1</a:t>
            </a:r>
            <a:r>
              <a:rPr lang="en-US" sz="2000" dirty="0" smtClean="0">
                <a:solidFill>
                  <a:srgbClr val="000000"/>
                </a:solidFill>
                <a:latin typeface="Consolas"/>
                <a:cs typeface="Consolas"/>
                <a:sym typeface="Wingdings"/>
              </a:rPr>
              <a:t>)]</a:t>
            </a:r>
            <a:endParaRPr lang="en-US" sz="2000" dirty="0">
              <a:solidFill>
                <a:srgbClr val="000000"/>
              </a:solidFill>
              <a:latin typeface="Consolas"/>
              <a:cs typeface="Consolas"/>
              <a:sym typeface="Wingdings"/>
            </a:endParaRPr>
          </a:p>
        </p:txBody>
      </p:sp>
      <p:sp>
        <p:nvSpPr>
          <p:cNvPr id="2" name="Title 1"/>
          <p:cNvSpPr>
            <a:spLocks noGrp="1"/>
          </p:cNvSpPr>
          <p:nvPr>
            <p:ph type="title"/>
          </p:nvPr>
        </p:nvSpPr>
        <p:spPr/>
        <p:txBody>
          <a:bodyPr>
            <a:normAutofit fontScale="90000"/>
          </a:bodyPr>
          <a:lstStyle/>
          <a:p>
            <a:r>
              <a:rPr lang="en-US" sz="4800" dirty="0" smtClean="0"/>
              <a:t/>
            </a:r>
            <a:br>
              <a:rPr lang="en-US" sz="4800" dirty="0" smtClean="0"/>
            </a:br>
            <a:r>
              <a:rPr lang="en-US" sz="4800" dirty="0" err="1" smtClean="0">
                <a:latin typeface="Consolas"/>
                <a:cs typeface="Consolas"/>
              </a:rPr>
              <a:t>OpenFlow</a:t>
            </a:r>
            <a:r>
              <a:rPr lang="en-US" sz="4800" dirty="0" smtClean="0"/>
              <a:t> Isn’t Modular</a:t>
            </a:r>
            <a:r>
              <a:rPr lang="en-US" sz="5000" b="1" dirty="0" smtClean="0">
                <a:solidFill>
                  <a:srgbClr val="4F81BD"/>
                </a:solidFill>
                <a:latin typeface="Consolas"/>
                <a:cs typeface="Consolas"/>
              </a:rPr>
              <a:t/>
            </a:r>
            <a:br>
              <a:rPr lang="en-US" sz="5000" b="1" dirty="0" smtClean="0">
                <a:solidFill>
                  <a:srgbClr val="4F81BD"/>
                </a:solidFill>
                <a:latin typeface="Consolas"/>
                <a:cs typeface="Consolas"/>
              </a:rPr>
            </a:br>
            <a:r>
              <a:rPr lang="en-US" sz="5000" b="1" dirty="0" smtClean="0">
                <a:solidFill>
                  <a:srgbClr val="4F81BD"/>
                </a:solidFill>
                <a:latin typeface="Consolas"/>
                <a:cs typeface="Consolas"/>
              </a:rPr>
              <a:t>Balance</a:t>
            </a:r>
            <a:r>
              <a:rPr lang="en-US" dirty="0" smtClean="0"/>
              <a:t>     then       </a:t>
            </a:r>
            <a:r>
              <a:rPr lang="en-US" sz="5000" b="1" dirty="0" smtClean="0">
                <a:solidFill>
                  <a:srgbClr val="008000"/>
                </a:solidFill>
                <a:latin typeface="Consolas"/>
                <a:cs typeface="Consolas"/>
              </a:rPr>
              <a:t>Route</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502431CD-A83D-384C-97C7-66FF0CCEF56F}" type="slidenum">
              <a:rPr lang="en-US" smtClean="0"/>
              <a:t>9</a:t>
            </a:fld>
            <a:endParaRPr lang="en-US" dirty="0"/>
          </a:p>
        </p:txBody>
      </p:sp>
      <p:sp>
        <p:nvSpPr>
          <p:cNvPr id="18" name="TextBox 17"/>
          <p:cNvSpPr txBox="1"/>
          <p:nvPr/>
        </p:nvSpPr>
        <p:spPr>
          <a:xfrm>
            <a:off x="657665" y="4341398"/>
            <a:ext cx="5351024" cy="707886"/>
          </a:xfrm>
          <a:prstGeom prst="rect">
            <a:avLst/>
          </a:prstGeom>
          <a:solidFill>
            <a:schemeClr val="accent1">
              <a:alpha val="50000"/>
            </a:schemeClr>
          </a:solidFill>
          <a:ln>
            <a:noFill/>
          </a:ln>
        </p:spPr>
        <p:txBody>
          <a:bodyPr wrap="square" rtlCol="0">
            <a:spAutoFit/>
          </a:bodyPr>
          <a:lstStyle/>
          <a:p>
            <a:r>
              <a:rPr lang="en-US" sz="2000" dirty="0" smtClean="0">
                <a:latin typeface="Consolas"/>
                <a:cs typeface="Consolas"/>
              </a:rPr>
              <a:t>match(</a:t>
            </a:r>
            <a:r>
              <a:rPr lang="en-US" sz="2000" dirty="0" err="1">
                <a:latin typeface="Consolas"/>
                <a:cs typeface="Consolas"/>
              </a:rPr>
              <a:t>srcip</a:t>
            </a:r>
            <a:r>
              <a:rPr lang="en-US" sz="2000" dirty="0">
                <a:latin typeface="Consolas"/>
                <a:cs typeface="Consolas"/>
              </a:rPr>
              <a:t>=0*,</a:t>
            </a:r>
            <a:r>
              <a:rPr lang="en-US" sz="2000" dirty="0" err="1">
                <a:latin typeface="Consolas"/>
                <a:cs typeface="Consolas"/>
              </a:rPr>
              <a:t>dstip</a:t>
            </a:r>
            <a:r>
              <a:rPr lang="en-US" sz="2000" dirty="0" smtClean="0">
                <a:latin typeface="Consolas"/>
                <a:cs typeface="Consolas"/>
              </a:rPr>
              <a:t>=P)</a:t>
            </a:r>
            <a:r>
              <a:rPr lang="en-US" sz="2000" dirty="0">
                <a:latin typeface="Consolas"/>
                <a:cs typeface="Consolas"/>
              </a:rPr>
              <a:t>[mod(</a:t>
            </a:r>
            <a:r>
              <a:rPr lang="en-US" sz="2000" dirty="0" err="1">
                <a:latin typeface="Consolas"/>
                <a:cs typeface="Consolas"/>
              </a:rPr>
              <a:t>dstip</a:t>
            </a:r>
            <a:r>
              <a:rPr lang="en-US" sz="2000" dirty="0" smtClean="0">
                <a:latin typeface="Consolas"/>
                <a:cs typeface="Consolas"/>
              </a:rPr>
              <a:t>=</a:t>
            </a:r>
            <a:r>
              <a:rPr lang="en-US" sz="2000" dirty="0">
                <a:latin typeface="Consolas"/>
                <a:cs typeface="Consolas"/>
              </a:rPr>
              <a:t>A</a:t>
            </a:r>
            <a:r>
              <a:rPr lang="en-US" sz="2000" dirty="0" smtClean="0">
                <a:latin typeface="Consolas"/>
                <a:cs typeface="Consolas"/>
              </a:rPr>
              <a:t>)]      </a:t>
            </a:r>
            <a:r>
              <a:rPr lang="en-US" sz="2000" dirty="0">
                <a:latin typeface="Consolas"/>
                <a:cs typeface="Consolas"/>
              </a:rPr>
              <a:t>match(</a:t>
            </a:r>
            <a:r>
              <a:rPr lang="en-US" sz="2000" dirty="0" err="1">
                <a:latin typeface="Consolas"/>
                <a:cs typeface="Consolas"/>
              </a:rPr>
              <a:t>srcip</a:t>
            </a:r>
            <a:r>
              <a:rPr lang="en-US" sz="2000" dirty="0">
                <a:latin typeface="Consolas"/>
                <a:cs typeface="Consolas"/>
              </a:rPr>
              <a:t>=1*,</a:t>
            </a:r>
            <a:r>
              <a:rPr lang="en-US" sz="2000" dirty="0" err="1">
                <a:latin typeface="Consolas"/>
                <a:cs typeface="Consolas"/>
              </a:rPr>
              <a:t>dstip</a:t>
            </a:r>
            <a:r>
              <a:rPr lang="en-US" sz="2000" dirty="0" smtClean="0">
                <a:latin typeface="Consolas"/>
                <a:cs typeface="Consolas"/>
              </a:rPr>
              <a:t>=P)</a:t>
            </a:r>
            <a:r>
              <a:rPr lang="en-US" sz="2000" dirty="0">
                <a:latin typeface="Consolas"/>
                <a:cs typeface="Consolas"/>
              </a:rPr>
              <a:t>[mod(</a:t>
            </a:r>
            <a:r>
              <a:rPr lang="en-US" sz="2000" dirty="0" err="1">
                <a:latin typeface="Consolas"/>
                <a:cs typeface="Consolas"/>
              </a:rPr>
              <a:t>dstip</a:t>
            </a:r>
            <a:r>
              <a:rPr lang="en-US" sz="2000" dirty="0" smtClean="0">
                <a:latin typeface="Consolas"/>
                <a:cs typeface="Consolas"/>
              </a:rPr>
              <a:t>=</a:t>
            </a:r>
            <a:r>
              <a:rPr lang="en-US" sz="2000" dirty="0">
                <a:latin typeface="Consolas"/>
                <a:cs typeface="Consolas"/>
              </a:rPr>
              <a:t>B</a:t>
            </a:r>
            <a:r>
              <a:rPr lang="en-US" sz="2000" dirty="0" smtClean="0">
                <a:latin typeface="Consolas"/>
                <a:cs typeface="Consolas"/>
              </a:rPr>
              <a:t>)]</a:t>
            </a:r>
            <a:endParaRPr lang="en-US" sz="2000" dirty="0">
              <a:latin typeface="Consolas"/>
              <a:cs typeface="Consolas"/>
            </a:endParaRPr>
          </a:p>
        </p:txBody>
      </p:sp>
      <p:sp>
        <p:nvSpPr>
          <p:cNvPr id="23" name="TextBox 22"/>
          <p:cNvSpPr txBox="1"/>
          <p:nvPr/>
        </p:nvSpPr>
        <p:spPr>
          <a:xfrm>
            <a:off x="653537" y="5046777"/>
            <a:ext cx="5355151" cy="1015663"/>
          </a:xfrm>
          <a:prstGeom prst="rect">
            <a:avLst/>
          </a:prstGeom>
          <a:solidFill>
            <a:srgbClr val="008000">
              <a:alpha val="50000"/>
            </a:srgbClr>
          </a:solidFill>
        </p:spPr>
        <p:txBody>
          <a:bodyPr wrap="square" rtlCol="0">
            <a:spAutoFit/>
          </a:bodyPr>
          <a:lstStyle/>
          <a:p>
            <a:r>
              <a:rPr lang="en-US" sz="2000" dirty="0">
                <a:solidFill>
                  <a:srgbClr val="000000"/>
                </a:solidFill>
                <a:latin typeface="Consolas"/>
                <a:cs typeface="Consolas"/>
              </a:rPr>
              <a:t>m</a:t>
            </a:r>
            <a:r>
              <a:rPr lang="en-US" sz="2000" dirty="0" smtClean="0">
                <a:solidFill>
                  <a:srgbClr val="000000"/>
                </a:solidFill>
                <a:latin typeface="Consolas"/>
                <a:cs typeface="Consolas"/>
              </a:rPr>
              <a:t>atch(         </a:t>
            </a:r>
            <a:r>
              <a:rPr lang="en-US" sz="2000" dirty="0" err="1" smtClean="0">
                <a:solidFill>
                  <a:srgbClr val="000000"/>
                </a:solidFill>
                <a:latin typeface="Consolas"/>
                <a:cs typeface="Consolas"/>
              </a:rPr>
              <a:t>dstip</a:t>
            </a:r>
            <a:r>
              <a:rPr lang="en-US" sz="2000" dirty="0" smtClean="0">
                <a:solidFill>
                  <a:srgbClr val="000000"/>
                </a:solidFill>
                <a:latin typeface="Consolas"/>
                <a:cs typeface="Consolas"/>
              </a:rPr>
              <a:t>=A)[</a:t>
            </a:r>
            <a:r>
              <a:rPr lang="en-US" sz="2000" dirty="0" err="1" smtClean="0">
                <a:solidFill>
                  <a:srgbClr val="000000"/>
                </a:solidFill>
                <a:latin typeface="Consolas"/>
                <a:cs typeface="Consolas"/>
                <a:sym typeface="Wingdings"/>
              </a:rPr>
              <a:t>fwd</a:t>
            </a:r>
            <a:r>
              <a:rPr lang="en-US" sz="2000" dirty="0" smtClean="0">
                <a:solidFill>
                  <a:srgbClr val="000000"/>
                </a:solidFill>
                <a:latin typeface="Consolas"/>
                <a:cs typeface="Consolas"/>
                <a:sym typeface="Wingdings"/>
              </a:rPr>
              <a:t>(2)      ]</a:t>
            </a:r>
          </a:p>
          <a:p>
            <a:r>
              <a:rPr lang="en-US" sz="2000" dirty="0">
                <a:solidFill>
                  <a:srgbClr val="000000"/>
                </a:solidFill>
                <a:latin typeface="Consolas"/>
                <a:cs typeface="Consolas"/>
                <a:sym typeface="Wingdings"/>
              </a:rPr>
              <a:t>m</a:t>
            </a:r>
            <a:r>
              <a:rPr lang="en-US" sz="2000" dirty="0" smtClean="0">
                <a:solidFill>
                  <a:srgbClr val="000000"/>
                </a:solidFill>
                <a:latin typeface="Consolas"/>
                <a:cs typeface="Consolas"/>
                <a:sym typeface="Wingdings"/>
              </a:rPr>
              <a:t>atch(         </a:t>
            </a:r>
            <a:r>
              <a:rPr lang="en-US" sz="2000" dirty="0" err="1" smtClean="0">
                <a:solidFill>
                  <a:srgbClr val="000000"/>
                </a:solidFill>
                <a:latin typeface="Consolas"/>
                <a:cs typeface="Consolas"/>
                <a:sym typeface="Wingdings"/>
              </a:rPr>
              <a:t>dstip</a:t>
            </a:r>
            <a:r>
              <a:rPr lang="en-US" sz="2000" dirty="0" smtClean="0">
                <a:solidFill>
                  <a:srgbClr val="000000"/>
                </a:solidFill>
                <a:latin typeface="Consolas"/>
                <a:cs typeface="Consolas"/>
                <a:sym typeface="Wingdings"/>
              </a:rPr>
              <a:t>=B)[</a:t>
            </a:r>
            <a:r>
              <a:rPr lang="en-US" sz="2000" dirty="0" err="1" smtClean="0">
                <a:solidFill>
                  <a:srgbClr val="000000"/>
                </a:solidFill>
                <a:latin typeface="Consolas"/>
                <a:cs typeface="Consolas"/>
                <a:sym typeface="Wingdings"/>
              </a:rPr>
              <a:t>fwd</a:t>
            </a:r>
            <a:r>
              <a:rPr lang="en-US" sz="2000" dirty="0" smtClean="0">
                <a:solidFill>
                  <a:srgbClr val="000000"/>
                </a:solidFill>
                <a:latin typeface="Consolas"/>
                <a:cs typeface="Consolas"/>
                <a:sym typeface="Wingdings"/>
              </a:rPr>
              <a:t>(3)      ]</a:t>
            </a:r>
          </a:p>
          <a:p>
            <a:r>
              <a:rPr lang="en-US" sz="2000" dirty="0">
                <a:solidFill>
                  <a:srgbClr val="000000"/>
                </a:solidFill>
                <a:latin typeface="Consolas"/>
                <a:cs typeface="Consolas"/>
                <a:sym typeface="Wingdings"/>
              </a:rPr>
              <a:t>m</a:t>
            </a:r>
            <a:r>
              <a:rPr lang="en-US" sz="2000" dirty="0" smtClean="0">
                <a:solidFill>
                  <a:srgbClr val="000000"/>
                </a:solidFill>
                <a:latin typeface="Consolas"/>
                <a:cs typeface="Consolas"/>
                <a:sym typeface="Wingdings"/>
              </a:rPr>
              <a:t>atch(*               )[</a:t>
            </a:r>
            <a:r>
              <a:rPr lang="en-US" sz="2000" dirty="0" err="1" smtClean="0">
                <a:solidFill>
                  <a:srgbClr val="000000"/>
                </a:solidFill>
                <a:latin typeface="Consolas"/>
                <a:cs typeface="Consolas"/>
                <a:sym typeface="Wingdings"/>
              </a:rPr>
              <a:t>fwd</a:t>
            </a:r>
            <a:r>
              <a:rPr lang="en-US" sz="2000" dirty="0" smtClean="0">
                <a:solidFill>
                  <a:srgbClr val="000000"/>
                </a:solidFill>
                <a:latin typeface="Consolas"/>
                <a:cs typeface="Consolas"/>
                <a:sym typeface="Wingdings"/>
              </a:rPr>
              <a:t>(</a:t>
            </a:r>
            <a:r>
              <a:rPr lang="en-US" sz="2000" dirty="0">
                <a:solidFill>
                  <a:srgbClr val="000000"/>
                </a:solidFill>
                <a:latin typeface="Consolas"/>
                <a:cs typeface="Consolas"/>
                <a:sym typeface="Wingdings"/>
              </a:rPr>
              <a:t>1</a:t>
            </a:r>
            <a:r>
              <a:rPr lang="en-US" sz="2000" dirty="0" smtClean="0">
                <a:solidFill>
                  <a:srgbClr val="000000"/>
                </a:solidFill>
                <a:latin typeface="Consolas"/>
                <a:cs typeface="Consolas"/>
                <a:sym typeface="Wingdings"/>
              </a:rPr>
              <a:t>)      ]</a:t>
            </a:r>
            <a:endParaRPr lang="en-US" sz="2000" dirty="0">
              <a:solidFill>
                <a:srgbClr val="000000"/>
              </a:solidFill>
              <a:latin typeface="Consolas"/>
              <a:cs typeface="Consolas"/>
              <a:sym typeface="Wingdings"/>
            </a:endParaRPr>
          </a:p>
        </p:txBody>
      </p:sp>
      <p:sp>
        <p:nvSpPr>
          <p:cNvPr id="5" name="TextBox 4"/>
          <p:cNvSpPr txBox="1"/>
          <p:nvPr/>
        </p:nvSpPr>
        <p:spPr>
          <a:xfrm>
            <a:off x="2861138" y="2881012"/>
            <a:ext cx="3674504" cy="1138773"/>
          </a:xfrm>
          <a:prstGeom prst="rect">
            <a:avLst/>
          </a:prstGeom>
          <a:noFill/>
        </p:spPr>
        <p:txBody>
          <a:bodyPr wrap="none" rtlCol="0">
            <a:spAutoFit/>
          </a:bodyPr>
          <a:lstStyle/>
          <a:p>
            <a:r>
              <a:rPr lang="en-US" sz="3400" dirty="0" smtClean="0"/>
              <a:t>Combined Rules?</a:t>
            </a:r>
          </a:p>
          <a:p>
            <a:r>
              <a:rPr lang="en-US" sz="3400" dirty="0" smtClean="0"/>
              <a:t>(only one match)</a:t>
            </a:r>
            <a:endParaRPr lang="en-US" sz="3400" dirty="0"/>
          </a:p>
        </p:txBody>
      </p:sp>
      <p:sp>
        <p:nvSpPr>
          <p:cNvPr id="29" name="TextBox 28"/>
          <p:cNvSpPr txBox="1"/>
          <p:nvPr/>
        </p:nvSpPr>
        <p:spPr>
          <a:xfrm>
            <a:off x="6334333" y="4656667"/>
            <a:ext cx="2472890" cy="1015663"/>
          </a:xfrm>
          <a:prstGeom prst="rect">
            <a:avLst/>
          </a:prstGeom>
          <a:noFill/>
        </p:spPr>
        <p:txBody>
          <a:bodyPr wrap="none" rtlCol="0">
            <a:spAutoFit/>
          </a:bodyPr>
          <a:lstStyle/>
          <a:p>
            <a:r>
              <a:rPr lang="en-US" sz="3000" dirty="0" smtClean="0"/>
              <a:t>Balances w/o</a:t>
            </a:r>
          </a:p>
          <a:p>
            <a:r>
              <a:rPr lang="en-US" sz="3000" dirty="0" smtClean="0"/>
              <a:t>Forwarding!</a:t>
            </a:r>
            <a:endParaRPr lang="en-US" sz="3000" dirty="0"/>
          </a:p>
        </p:txBody>
      </p:sp>
      <p:sp>
        <p:nvSpPr>
          <p:cNvPr id="31" name="TextBox 30"/>
          <p:cNvSpPr txBox="1"/>
          <p:nvPr/>
        </p:nvSpPr>
        <p:spPr>
          <a:xfrm>
            <a:off x="660753" y="4344589"/>
            <a:ext cx="5355151" cy="1015663"/>
          </a:xfrm>
          <a:prstGeom prst="rect">
            <a:avLst/>
          </a:prstGeom>
          <a:solidFill>
            <a:srgbClr val="008000">
              <a:alpha val="50000"/>
            </a:srgbClr>
          </a:solidFill>
        </p:spPr>
        <p:txBody>
          <a:bodyPr wrap="square" rtlCol="0">
            <a:spAutoFit/>
          </a:bodyPr>
          <a:lstStyle/>
          <a:p>
            <a:r>
              <a:rPr lang="en-US" sz="2000" dirty="0">
                <a:solidFill>
                  <a:srgbClr val="000000"/>
                </a:solidFill>
                <a:latin typeface="Consolas"/>
                <a:cs typeface="Consolas"/>
              </a:rPr>
              <a:t>m</a:t>
            </a:r>
            <a:r>
              <a:rPr lang="en-US" sz="2000" dirty="0" smtClean="0">
                <a:solidFill>
                  <a:srgbClr val="000000"/>
                </a:solidFill>
                <a:latin typeface="Consolas"/>
                <a:cs typeface="Consolas"/>
              </a:rPr>
              <a:t>atch(         </a:t>
            </a:r>
            <a:r>
              <a:rPr lang="en-US" sz="2000" dirty="0" err="1" smtClean="0">
                <a:solidFill>
                  <a:srgbClr val="000000"/>
                </a:solidFill>
                <a:latin typeface="Consolas"/>
                <a:cs typeface="Consolas"/>
              </a:rPr>
              <a:t>dstip</a:t>
            </a:r>
            <a:r>
              <a:rPr lang="en-US" sz="2000" dirty="0" smtClean="0">
                <a:solidFill>
                  <a:srgbClr val="000000"/>
                </a:solidFill>
                <a:latin typeface="Consolas"/>
                <a:cs typeface="Consolas"/>
              </a:rPr>
              <a:t>=A)[</a:t>
            </a:r>
            <a:r>
              <a:rPr lang="en-US" sz="2000" dirty="0" err="1" smtClean="0">
                <a:solidFill>
                  <a:srgbClr val="000000"/>
                </a:solidFill>
                <a:latin typeface="Consolas"/>
                <a:cs typeface="Consolas"/>
                <a:sym typeface="Wingdings"/>
              </a:rPr>
              <a:t>fwd</a:t>
            </a:r>
            <a:r>
              <a:rPr lang="en-US" sz="2000" dirty="0" smtClean="0">
                <a:solidFill>
                  <a:srgbClr val="000000"/>
                </a:solidFill>
                <a:latin typeface="Consolas"/>
                <a:cs typeface="Consolas"/>
                <a:sym typeface="Wingdings"/>
              </a:rPr>
              <a:t>(2)      ]</a:t>
            </a:r>
          </a:p>
          <a:p>
            <a:r>
              <a:rPr lang="en-US" sz="2000" dirty="0">
                <a:solidFill>
                  <a:srgbClr val="000000"/>
                </a:solidFill>
                <a:latin typeface="Consolas"/>
                <a:cs typeface="Consolas"/>
                <a:sym typeface="Wingdings"/>
              </a:rPr>
              <a:t>m</a:t>
            </a:r>
            <a:r>
              <a:rPr lang="en-US" sz="2000" dirty="0" smtClean="0">
                <a:solidFill>
                  <a:srgbClr val="000000"/>
                </a:solidFill>
                <a:latin typeface="Consolas"/>
                <a:cs typeface="Consolas"/>
                <a:sym typeface="Wingdings"/>
              </a:rPr>
              <a:t>atch(         </a:t>
            </a:r>
            <a:r>
              <a:rPr lang="en-US" sz="2000" dirty="0" err="1" smtClean="0">
                <a:solidFill>
                  <a:srgbClr val="000000"/>
                </a:solidFill>
                <a:latin typeface="Consolas"/>
                <a:cs typeface="Consolas"/>
                <a:sym typeface="Wingdings"/>
              </a:rPr>
              <a:t>dstip</a:t>
            </a:r>
            <a:r>
              <a:rPr lang="en-US" sz="2000" dirty="0" smtClean="0">
                <a:solidFill>
                  <a:srgbClr val="000000"/>
                </a:solidFill>
                <a:latin typeface="Consolas"/>
                <a:cs typeface="Consolas"/>
                <a:sym typeface="Wingdings"/>
              </a:rPr>
              <a:t>=B)[</a:t>
            </a:r>
            <a:r>
              <a:rPr lang="en-US" sz="2000" dirty="0" err="1" smtClean="0">
                <a:solidFill>
                  <a:srgbClr val="000000"/>
                </a:solidFill>
                <a:latin typeface="Consolas"/>
                <a:cs typeface="Consolas"/>
                <a:sym typeface="Wingdings"/>
              </a:rPr>
              <a:t>fwd</a:t>
            </a:r>
            <a:r>
              <a:rPr lang="en-US" sz="2000" dirty="0" smtClean="0">
                <a:solidFill>
                  <a:srgbClr val="000000"/>
                </a:solidFill>
                <a:latin typeface="Consolas"/>
                <a:cs typeface="Consolas"/>
                <a:sym typeface="Wingdings"/>
              </a:rPr>
              <a:t>(3)      ]</a:t>
            </a:r>
          </a:p>
          <a:p>
            <a:r>
              <a:rPr lang="en-US" sz="2000" dirty="0">
                <a:solidFill>
                  <a:srgbClr val="000000"/>
                </a:solidFill>
                <a:latin typeface="Consolas"/>
                <a:cs typeface="Consolas"/>
                <a:sym typeface="Wingdings"/>
              </a:rPr>
              <a:t>m</a:t>
            </a:r>
            <a:r>
              <a:rPr lang="en-US" sz="2000" dirty="0" smtClean="0">
                <a:solidFill>
                  <a:srgbClr val="000000"/>
                </a:solidFill>
                <a:latin typeface="Consolas"/>
                <a:cs typeface="Consolas"/>
                <a:sym typeface="Wingdings"/>
              </a:rPr>
              <a:t>atch(*               )[</a:t>
            </a:r>
            <a:r>
              <a:rPr lang="en-US" sz="2000" dirty="0" err="1" smtClean="0">
                <a:solidFill>
                  <a:srgbClr val="000000"/>
                </a:solidFill>
                <a:latin typeface="Consolas"/>
                <a:cs typeface="Consolas"/>
                <a:sym typeface="Wingdings"/>
              </a:rPr>
              <a:t>fwd</a:t>
            </a:r>
            <a:r>
              <a:rPr lang="en-US" sz="2000" dirty="0" smtClean="0">
                <a:solidFill>
                  <a:srgbClr val="000000"/>
                </a:solidFill>
                <a:latin typeface="Consolas"/>
                <a:cs typeface="Consolas"/>
                <a:sym typeface="Wingdings"/>
              </a:rPr>
              <a:t>(</a:t>
            </a:r>
            <a:r>
              <a:rPr lang="en-US" sz="2000" dirty="0">
                <a:solidFill>
                  <a:srgbClr val="000000"/>
                </a:solidFill>
                <a:latin typeface="Consolas"/>
                <a:cs typeface="Consolas"/>
                <a:sym typeface="Wingdings"/>
              </a:rPr>
              <a:t>1</a:t>
            </a:r>
            <a:r>
              <a:rPr lang="en-US" sz="2000" dirty="0" smtClean="0">
                <a:solidFill>
                  <a:srgbClr val="000000"/>
                </a:solidFill>
                <a:latin typeface="Consolas"/>
                <a:cs typeface="Consolas"/>
                <a:sym typeface="Wingdings"/>
              </a:rPr>
              <a:t>)      ]</a:t>
            </a:r>
            <a:endParaRPr lang="en-US" sz="2000" dirty="0">
              <a:solidFill>
                <a:srgbClr val="000000"/>
              </a:solidFill>
              <a:latin typeface="Consolas"/>
              <a:cs typeface="Consolas"/>
              <a:sym typeface="Wingdings"/>
            </a:endParaRPr>
          </a:p>
        </p:txBody>
      </p:sp>
      <p:sp>
        <p:nvSpPr>
          <p:cNvPr id="32" name="TextBox 31"/>
          <p:cNvSpPr txBox="1"/>
          <p:nvPr/>
        </p:nvSpPr>
        <p:spPr>
          <a:xfrm>
            <a:off x="661445" y="5362439"/>
            <a:ext cx="5354460" cy="707886"/>
          </a:xfrm>
          <a:prstGeom prst="rect">
            <a:avLst/>
          </a:prstGeom>
          <a:solidFill>
            <a:schemeClr val="accent1">
              <a:alpha val="50000"/>
            </a:schemeClr>
          </a:solidFill>
          <a:ln>
            <a:noFill/>
          </a:ln>
        </p:spPr>
        <p:txBody>
          <a:bodyPr wrap="square" rtlCol="0">
            <a:spAutoFit/>
          </a:bodyPr>
          <a:lstStyle/>
          <a:p>
            <a:r>
              <a:rPr lang="en-US" sz="2000" dirty="0" smtClean="0">
                <a:latin typeface="Consolas"/>
                <a:cs typeface="Consolas"/>
              </a:rPr>
              <a:t>match(</a:t>
            </a:r>
            <a:r>
              <a:rPr lang="en-US" sz="2000" dirty="0" err="1">
                <a:latin typeface="Consolas"/>
                <a:cs typeface="Consolas"/>
              </a:rPr>
              <a:t>srcip</a:t>
            </a:r>
            <a:r>
              <a:rPr lang="en-US" sz="2000" dirty="0">
                <a:latin typeface="Consolas"/>
                <a:cs typeface="Consolas"/>
              </a:rPr>
              <a:t>=0*,</a:t>
            </a:r>
            <a:r>
              <a:rPr lang="en-US" sz="2000" dirty="0" err="1">
                <a:latin typeface="Consolas"/>
                <a:cs typeface="Consolas"/>
              </a:rPr>
              <a:t>dstip</a:t>
            </a:r>
            <a:r>
              <a:rPr lang="en-US" sz="2000" dirty="0" smtClean="0">
                <a:latin typeface="Consolas"/>
                <a:cs typeface="Consolas"/>
              </a:rPr>
              <a:t>=P)</a:t>
            </a:r>
            <a:r>
              <a:rPr lang="en-US" sz="2000" dirty="0">
                <a:latin typeface="Consolas"/>
                <a:cs typeface="Consolas"/>
              </a:rPr>
              <a:t>[mod(</a:t>
            </a:r>
            <a:r>
              <a:rPr lang="en-US" sz="2000" dirty="0" err="1">
                <a:latin typeface="Consolas"/>
                <a:cs typeface="Consolas"/>
              </a:rPr>
              <a:t>dstip</a:t>
            </a:r>
            <a:r>
              <a:rPr lang="en-US" sz="2000" dirty="0" smtClean="0">
                <a:latin typeface="Consolas"/>
                <a:cs typeface="Consolas"/>
              </a:rPr>
              <a:t>=</a:t>
            </a:r>
            <a:r>
              <a:rPr lang="en-US" sz="2000" dirty="0">
                <a:latin typeface="Consolas"/>
                <a:cs typeface="Consolas"/>
              </a:rPr>
              <a:t>A</a:t>
            </a:r>
            <a:r>
              <a:rPr lang="en-US" sz="2000" dirty="0" smtClean="0">
                <a:latin typeface="Consolas"/>
                <a:cs typeface="Consolas"/>
              </a:rPr>
              <a:t>)]      </a:t>
            </a:r>
            <a:r>
              <a:rPr lang="en-US" sz="2000" dirty="0">
                <a:latin typeface="Consolas"/>
                <a:cs typeface="Consolas"/>
              </a:rPr>
              <a:t>match(</a:t>
            </a:r>
            <a:r>
              <a:rPr lang="en-US" sz="2000" dirty="0" err="1">
                <a:latin typeface="Consolas"/>
                <a:cs typeface="Consolas"/>
              </a:rPr>
              <a:t>srcip</a:t>
            </a:r>
            <a:r>
              <a:rPr lang="en-US" sz="2000" dirty="0">
                <a:latin typeface="Consolas"/>
                <a:cs typeface="Consolas"/>
              </a:rPr>
              <a:t>=1*,</a:t>
            </a:r>
            <a:r>
              <a:rPr lang="en-US" sz="2000" dirty="0" err="1">
                <a:latin typeface="Consolas"/>
                <a:cs typeface="Consolas"/>
              </a:rPr>
              <a:t>dstip</a:t>
            </a:r>
            <a:r>
              <a:rPr lang="en-US" sz="2000" dirty="0" smtClean="0">
                <a:latin typeface="Consolas"/>
                <a:cs typeface="Consolas"/>
              </a:rPr>
              <a:t>=P)</a:t>
            </a:r>
            <a:r>
              <a:rPr lang="en-US" sz="2000" dirty="0">
                <a:latin typeface="Consolas"/>
                <a:cs typeface="Consolas"/>
              </a:rPr>
              <a:t>[mod(</a:t>
            </a:r>
            <a:r>
              <a:rPr lang="en-US" sz="2000" dirty="0" err="1">
                <a:latin typeface="Consolas"/>
                <a:cs typeface="Consolas"/>
              </a:rPr>
              <a:t>dstip</a:t>
            </a:r>
            <a:r>
              <a:rPr lang="en-US" sz="2000" dirty="0" smtClean="0">
                <a:latin typeface="Consolas"/>
                <a:cs typeface="Consolas"/>
              </a:rPr>
              <a:t>=</a:t>
            </a:r>
            <a:r>
              <a:rPr lang="en-US" sz="2000" dirty="0">
                <a:latin typeface="Consolas"/>
                <a:cs typeface="Consolas"/>
              </a:rPr>
              <a:t>B</a:t>
            </a:r>
            <a:r>
              <a:rPr lang="en-US" sz="2000" dirty="0" smtClean="0">
                <a:latin typeface="Consolas"/>
                <a:cs typeface="Consolas"/>
              </a:rPr>
              <a:t>)]</a:t>
            </a:r>
            <a:endParaRPr lang="en-US" sz="2000" dirty="0">
              <a:latin typeface="Consolas"/>
              <a:cs typeface="Consolas"/>
            </a:endParaRPr>
          </a:p>
        </p:txBody>
      </p:sp>
      <p:sp>
        <p:nvSpPr>
          <p:cNvPr id="33" name="TextBox 32"/>
          <p:cNvSpPr txBox="1"/>
          <p:nvPr/>
        </p:nvSpPr>
        <p:spPr>
          <a:xfrm>
            <a:off x="6334333" y="4670778"/>
            <a:ext cx="2493554" cy="1015663"/>
          </a:xfrm>
          <a:prstGeom prst="rect">
            <a:avLst/>
          </a:prstGeom>
          <a:noFill/>
        </p:spPr>
        <p:txBody>
          <a:bodyPr wrap="none" rtlCol="0">
            <a:spAutoFit/>
          </a:bodyPr>
          <a:lstStyle/>
          <a:p>
            <a:r>
              <a:rPr lang="en-US" sz="3000" dirty="0" smtClean="0"/>
              <a:t>Forwards w/o </a:t>
            </a:r>
          </a:p>
          <a:p>
            <a:r>
              <a:rPr lang="en-US" sz="3000" dirty="0" smtClean="0"/>
              <a:t>Balancing!</a:t>
            </a:r>
            <a:endParaRPr lang="en-US" sz="3000" dirty="0"/>
          </a:p>
        </p:txBody>
      </p:sp>
    </p:spTree>
    <p:custDataLst>
      <p:tags r:id="rId1"/>
    </p:custDataLst>
    <p:extLst>
      <p:ext uri="{BB962C8B-B14F-4D97-AF65-F5344CB8AC3E}">
        <p14:creationId xmlns:p14="http://schemas.microsoft.com/office/powerpoint/2010/main" val="195990719"/>
      </p:ext>
    </p:extLst>
  </p:cSld>
  <p:clrMapOvr>
    <a:masterClrMapping/>
  </p:clrMapOvr>
  <mc:AlternateContent xmlns:mc="http://schemas.openxmlformats.org/markup-compatibility/2006" xmlns:p14="http://schemas.microsoft.com/office/powerpoint/2010/main">
    <mc:Choice Requires="p14">
      <p:transition spd="slow" p14:dur="2000" advTm="51220"/>
    </mc:Choice>
    <mc:Fallback xmlns="">
      <p:transition xmlns:p14="http://schemas.microsoft.com/office/powerpoint/2010/main" spd="slow" advTm="5122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8"/>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3"/>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3" grpId="0" animBg="1"/>
      <p:bldP spid="23" grpId="1" animBg="1"/>
      <p:bldP spid="5" grpId="0"/>
      <p:bldP spid="29" grpId="0"/>
      <p:bldP spid="29" grpId="1"/>
      <p:bldP spid="31" grpId="0" animBg="1"/>
      <p:bldP spid="32" grpId="0" animBg="1"/>
      <p:bldP spid="3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4.4"/>
</p:tagLst>
</file>

<file path=ppt/tags/tag10.xml><?xml version="1.0" encoding="utf-8"?>
<p:tagLst xmlns:a="http://schemas.openxmlformats.org/drawingml/2006/main" xmlns:r="http://schemas.openxmlformats.org/officeDocument/2006/relationships" xmlns:p="http://schemas.openxmlformats.org/presentationml/2006/main">
  <p:tag name="TIMING" val="|4.9|1.8"/>
</p:tagLst>
</file>

<file path=ppt/tags/tag11.xml><?xml version="1.0" encoding="utf-8"?>
<p:tagLst xmlns:a="http://schemas.openxmlformats.org/drawingml/2006/main" xmlns:r="http://schemas.openxmlformats.org/officeDocument/2006/relationships" xmlns:p="http://schemas.openxmlformats.org/presentationml/2006/main">
  <p:tag name="TIMING" val="|9.6"/>
</p:tagLst>
</file>

<file path=ppt/tags/tag12.xml><?xml version="1.0" encoding="utf-8"?>
<p:tagLst xmlns:a="http://schemas.openxmlformats.org/drawingml/2006/main" xmlns:r="http://schemas.openxmlformats.org/officeDocument/2006/relationships" xmlns:p="http://schemas.openxmlformats.org/presentationml/2006/main">
  <p:tag name="TIMING" val="|50.5"/>
</p:tagLst>
</file>

<file path=ppt/tags/tag13.xml><?xml version="1.0" encoding="utf-8"?>
<p:tagLst xmlns:a="http://schemas.openxmlformats.org/drawingml/2006/main" xmlns:r="http://schemas.openxmlformats.org/officeDocument/2006/relationships" xmlns:p="http://schemas.openxmlformats.org/presentationml/2006/main">
  <p:tag name="TIMING" val="|7.6|21.9"/>
</p:tagLst>
</file>

<file path=ppt/tags/tag14.xml><?xml version="1.0" encoding="utf-8"?>
<p:tagLst xmlns:a="http://schemas.openxmlformats.org/drawingml/2006/main" xmlns:r="http://schemas.openxmlformats.org/officeDocument/2006/relationships" xmlns:p="http://schemas.openxmlformats.org/presentationml/2006/main">
  <p:tag name="TIMING" val="|32.3|8.8|4.7"/>
</p:tagLst>
</file>

<file path=ppt/tags/tag15.xml><?xml version="1.0" encoding="utf-8"?>
<p:tagLst xmlns:a="http://schemas.openxmlformats.org/drawingml/2006/main" xmlns:r="http://schemas.openxmlformats.org/officeDocument/2006/relationships" xmlns:p="http://schemas.openxmlformats.org/presentationml/2006/main">
  <p:tag name="TIMING" val="|6.4|17.6"/>
</p:tagLst>
</file>

<file path=ppt/tags/tag16.xml><?xml version="1.0" encoding="utf-8"?>
<p:tagLst xmlns:a="http://schemas.openxmlformats.org/drawingml/2006/main" xmlns:r="http://schemas.openxmlformats.org/officeDocument/2006/relationships" xmlns:p="http://schemas.openxmlformats.org/presentationml/2006/main">
  <p:tag name="TIMING" val="|7.1"/>
</p:tagLst>
</file>

<file path=ppt/tags/tag17.xml><?xml version="1.0" encoding="utf-8"?>
<p:tagLst xmlns:a="http://schemas.openxmlformats.org/drawingml/2006/main" xmlns:r="http://schemas.openxmlformats.org/officeDocument/2006/relationships" xmlns:p="http://schemas.openxmlformats.org/presentationml/2006/main">
  <p:tag name="TIMING" val="|3.8|4.6|17.8|4.9|8.6|3.5|12.1|10"/>
</p:tagLst>
</file>

<file path=ppt/tags/tag18.xml><?xml version="1.0" encoding="utf-8"?>
<p:tagLst xmlns:a="http://schemas.openxmlformats.org/drawingml/2006/main" xmlns:r="http://schemas.openxmlformats.org/officeDocument/2006/relationships" xmlns:p="http://schemas.openxmlformats.org/presentationml/2006/main">
  <p:tag name="TIMING" val="|6.3|2.3|7.4|17.9"/>
</p:tagLst>
</file>

<file path=ppt/tags/tag19.xml><?xml version="1.0" encoding="utf-8"?>
<p:tagLst xmlns:a="http://schemas.openxmlformats.org/drawingml/2006/main" xmlns:r="http://schemas.openxmlformats.org/officeDocument/2006/relationships" xmlns:p="http://schemas.openxmlformats.org/presentationml/2006/main">
  <p:tag name="TIMING" val="|36.8"/>
</p:tagLst>
</file>

<file path=ppt/tags/tag2.xml><?xml version="1.0" encoding="utf-8"?>
<p:tagLst xmlns:a="http://schemas.openxmlformats.org/drawingml/2006/main" xmlns:r="http://schemas.openxmlformats.org/officeDocument/2006/relationships" xmlns:p="http://schemas.openxmlformats.org/presentationml/2006/main">
  <p:tag name="TIMING" val="|10.9|3.9|3.4|8.7|8.5|15.7|11.9"/>
</p:tagLst>
</file>

<file path=ppt/tags/tag20.xml><?xml version="1.0" encoding="utf-8"?>
<p:tagLst xmlns:a="http://schemas.openxmlformats.org/drawingml/2006/main" xmlns:r="http://schemas.openxmlformats.org/officeDocument/2006/relationships" xmlns:p="http://schemas.openxmlformats.org/presentationml/2006/main">
  <p:tag name="TIMING" val="|6.6|8.2|14"/>
</p:tagLst>
</file>

<file path=ppt/tags/tag21.xml><?xml version="1.0" encoding="utf-8"?>
<p:tagLst xmlns:a="http://schemas.openxmlformats.org/drawingml/2006/main" xmlns:r="http://schemas.openxmlformats.org/officeDocument/2006/relationships" xmlns:p="http://schemas.openxmlformats.org/presentationml/2006/main">
  <p:tag name="TIMING" val="|15.9|9.6|11.5|11.5|5.4"/>
</p:tagLst>
</file>

<file path=ppt/tags/tag22.xml><?xml version="1.0" encoding="utf-8"?>
<p:tagLst xmlns:a="http://schemas.openxmlformats.org/drawingml/2006/main" xmlns:r="http://schemas.openxmlformats.org/officeDocument/2006/relationships" xmlns:p="http://schemas.openxmlformats.org/presentationml/2006/main">
  <p:tag name="TIMING" val="|3.3|2.4|2.5|1.4|3.6"/>
</p:tagLst>
</file>

<file path=ppt/tags/tag23.xml><?xml version="1.0" encoding="utf-8"?>
<p:tagLst xmlns:a="http://schemas.openxmlformats.org/drawingml/2006/main" xmlns:r="http://schemas.openxmlformats.org/officeDocument/2006/relationships" xmlns:p="http://schemas.openxmlformats.org/presentationml/2006/main">
  <p:tag name="TIMING" val="|4.6|3.9|7.4"/>
</p:tagLst>
</file>

<file path=ppt/tags/tag24.xml><?xml version="1.0" encoding="utf-8"?>
<p:tagLst xmlns:a="http://schemas.openxmlformats.org/drawingml/2006/main" xmlns:r="http://schemas.openxmlformats.org/officeDocument/2006/relationships" xmlns:p="http://schemas.openxmlformats.org/presentationml/2006/main">
  <p:tag name="TIMING" val="|0.5"/>
</p:tagLst>
</file>

<file path=ppt/tags/tag25.xml><?xml version="1.0" encoding="utf-8"?>
<p:tagLst xmlns:a="http://schemas.openxmlformats.org/drawingml/2006/main" xmlns:r="http://schemas.openxmlformats.org/officeDocument/2006/relationships" xmlns:p="http://schemas.openxmlformats.org/presentationml/2006/main">
  <p:tag name="TIMING" val="|0.5"/>
</p:tagLst>
</file>

<file path=ppt/tags/tag26.xml><?xml version="1.0" encoding="utf-8"?>
<p:tagLst xmlns:a="http://schemas.openxmlformats.org/drawingml/2006/main" xmlns:r="http://schemas.openxmlformats.org/officeDocument/2006/relationships" xmlns:p="http://schemas.openxmlformats.org/presentationml/2006/main">
  <p:tag name="TIMING" val="|0.3"/>
</p:tagLst>
</file>

<file path=ppt/tags/tag27.xml><?xml version="1.0" encoding="utf-8"?>
<p:tagLst xmlns:a="http://schemas.openxmlformats.org/drawingml/2006/main" xmlns:r="http://schemas.openxmlformats.org/officeDocument/2006/relationships" xmlns:p="http://schemas.openxmlformats.org/presentationml/2006/main">
  <p:tag name="TIMING" val="|0.3"/>
</p:tagLst>
</file>

<file path=ppt/tags/tag3.xml><?xml version="1.0" encoding="utf-8"?>
<p:tagLst xmlns:a="http://schemas.openxmlformats.org/drawingml/2006/main" xmlns:r="http://schemas.openxmlformats.org/officeDocument/2006/relationships" xmlns:p="http://schemas.openxmlformats.org/presentationml/2006/main">
  <p:tag name="TIMING" val="|33.6"/>
</p:tagLst>
</file>

<file path=ppt/tags/tag4.xml><?xml version="1.0" encoding="utf-8"?>
<p:tagLst xmlns:a="http://schemas.openxmlformats.org/drawingml/2006/main" xmlns:r="http://schemas.openxmlformats.org/officeDocument/2006/relationships" xmlns:p="http://schemas.openxmlformats.org/presentationml/2006/main">
  <p:tag name="TIMING" val="|15|5.7|6.8"/>
</p:tagLst>
</file>

<file path=ppt/tags/tag5.xml><?xml version="1.0" encoding="utf-8"?>
<p:tagLst xmlns:a="http://schemas.openxmlformats.org/drawingml/2006/main" xmlns:r="http://schemas.openxmlformats.org/officeDocument/2006/relationships" xmlns:p="http://schemas.openxmlformats.org/presentationml/2006/main">
  <p:tag name="TIMING" val="|6.1|12.9|14.9"/>
</p:tagLst>
</file>

<file path=ppt/tags/tag6.xml><?xml version="1.0" encoding="utf-8"?>
<p:tagLst xmlns:a="http://schemas.openxmlformats.org/drawingml/2006/main" xmlns:r="http://schemas.openxmlformats.org/officeDocument/2006/relationships" xmlns:p="http://schemas.openxmlformats.org/presentationml/2006/main">
  <p:tag name="TIMING" val="|26.3|12.3|17.7"/>
</p:tagLst>
</file>

<file path=ppt/tags/tag7.xml><?xml version="1.0" encoding="utf-8"?>
<p:tagLst xmlns:a="http://schemas.openxmlformats.org/drawingml/2006/main" xmlns:r="http://schemas.openxmlformats.org/officeDocument/2006/relationships" xmlns:p="http://schemas.openxmlformats.org/presentationml/2006/main">
  <p:tag name="TIMING" val="|44.2|7.5|6.4|6.6"/>
</p:tagLst>
</file>

<file path=ppt/tags/tag8.xml><?xml version="1.0" encoding="utf-8"?>
<p:tagLst xmlns:a="http://schemas.openxmlformats.org/drawingml/2006/main" xmlns:r="http://schemas.openxmlformats.org/officeDocument/2006/relationships" xmlns:p="http://schemas.openxmlformats.org/presentationml/2006/main">
  <p:tag name="TIMING" val="|14.7|6.5|3.6|6|8.9|6.8"/>
</p:tagLst>
</file>

<file path=ppt/tags/tag9.xml><?xml version="1.0" encoding="utf-8"?>
<p:tagLst xmlns:a="http://schemas.openxmlformats.org/drawingml/2006/main" xmlns:r="http://schemas.openxmlformats.org/officeDocument/2006/relationships" xmlns:p="http://schemas.openxmlformats.org/presentationml/2006/main">
  <p:tag name="TIMING" val="|13.3|4.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小塚ゴシック Pro L"/>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小塚ゴシック Pro L"/>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0">
          <a:tailEnd type="triangle"/>
        </a:ln>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41234</TotalTime>
  <Words>4283</Words>
  <Application>Microsoft Macintosh PowerPoint</Application>
  <PresentationFormat>On-screen Show (4:3)</PresentationFormat>
  <Paragraphs>768</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Composing  Software-Defined Networks</vt:lpstr>
      <vt:lpstr>Software Defined Networks (SDN)</vt:lpstr>
      <vt:lpstr>Software Defined Networks (SDN)</vt:lpstr>
      <vt:lpstr>Running Example Network</vt:lpstr>
      <vt:lpstr>Programming in OpenFlow</vt:lpstr>
      <vt:lpstr>One API, Many Uses </vt:lpstr>
      <vt:lpstr>One API, Many Uses </vt:lpstr>
      <vt:lpstr>But Only Half of the Story</vt:lpstr>
      <vt:lpstr> OpenFlow Isn’t Modular Balance     then       Route </vt:lpstr>
      <vt:lpstr>  Pyretic (Contributions)</vt:lpstr>
      <vt:lpstr>Compositional Operators:  A Monitoring Load Balancer</vt:lpstr>
      <vt:lpstr>Topology Abstraction: A Legacy Gateway Replacement</vt:lpstr>
      <vt:lpstr>Pyretic’s Design</vt:lpstr>
      <vt:lpstr>Pyretic Drop Policy</vt:lpstr>
      <vt:lpstr>Pyretic Forward Policy</vt:lpstr>
      <vt:lpstr>One Pyretic Policy  For Each OpenFlow Action</vt:lpstr>
      <vt:lpstr>Pyretic Policy</vt:lpstr>
      <vt:lpstr>Enabling Compositional Operators</vt:lpstr>
      <vt:lpstr>Querying as Forwarding</vt:lpstr>
      <vt:lpstr>Monitoring Load Balancer</vt:lpstr>
      <vt:lpstr>Compared to</vt:lpstr>
      <vt:lpstr>Pyretic’s Design</vt:lpstr>
      <vt:lpstr>How Do We Change Policies?</vt:lpstr>
      <vt:lpstr>MAC-Learning Module</vt:lpstr>
      <vt:lpstr>Pyretic’s Design</vt:lpstr>
      <vt:lpstr>Extensible Pyretic Packet Model</vt:lpstr>
      <vt:lpstr>“One Big Switch” Topology Abstraction</vt:lpstr>
      <vt:lpstr>Topology Abstraction def abstract(ingress,fabric,egress,derived):</vt:lpstr>
      <vt:lpstr>Implementing abstract() def abstract(ingress,fabric,egress,derived):</vt:lpstr>
      <vt:lpstr>Summary: Pyretic Policy Syntax </vt:lpstr>
      <vt:lpstr>Summary: Abstractions</vt:lpstr>
      <vt:lpstr>Related Work:  [Frenetic, Maestro, FRESCO] / [Click] </vt:lpstr>
      <vt:lpstr>Related Work:  [FlowVisor] / [Nicira NVP, OpenStack Quantum]</vt:lpstr>
      <vt:lpstr> Pyretic Interpreter and Suite of Apps Available at www.frenetic-lang.org/pyretic  </vt:lpstr>
      <vt:lpstr> And More!  Available at www.frenetic-lang.org/pyretic  </vt:lpstr>
      <vt:lpstr>Thanks for Listening!</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Accommodating, and Leveraging Radical Changes in Mobility of Users, Devices, and Software</dc:title>
  <dc:creator>Joshua Reich</dc:creator>
  <cp:lastModifiedBy>Joshua Reich</cp:lastModifiedBy>
  <cp:revision>1242</cp:revision>
  <cp:lastPrinted>2013-03-31T22:56:59Z</cp:lastPrinted>
  <dcterms:created xsi:type="dcterms:W3CDTF">2011-07-06T20:32:25Z</dcterms:created>
  <dcterms:modified xsi:type="dcterms:W3CDTF">2013-04-03T16:02:24Z</dcterms:modified>
</cp:coreProperties>
</file>